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72" r:id="rId2"/>
    <p:sldId id="273" r:id="rId3"/>
    <p:sldId id="354" r:id="rId4"/>
    <p:sldId id="381" r:id="rId5"/>
    <p:sldId id="282" r:id="rId6"/>
    <p:sldId id="275" r:id="rId7"/>
    <p:sldId id="277" r:id="rId8"/>
    <p:sldId id="370" r:id="rId9"/>
    <p:sldId id="299" r:id="rId10"/>
    <p:sldId id="40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71" r:id="rId20"/>
    <p:sldId id="289" r:id="rId21"/>
    <p:sldId id="407" r:id="rId22"/>
    <p:sldId id="292" r:id="rId23"/>
    <p:sldId id="409" r:id="rId24"/>
    <p:sldId id="386" r:id="rId25"/>
    <p:sldId id="408" r:id="rId26"/>
    <p:sldId id="406" r:id="rId27"/>
    <p:sldId id="419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22" r:id="rId36"/>
    <p:sldId id="348" r:id="rId37"/>
    <p:sldId id="293" r:id="rId38"/>
    <p:sldId id="352" r:id="rId39"/>
    <p:sldId id="427" r:id="rId40"/>
    <p:sldId id="428" r:id="rId41"/>
    <p:sldId id="429" r:id="rId42"/>
    <p:sldId id="430" r:id="rId43"/>
    <p:sldId id="420" r:id="rId44"/>
    <p:sldId id="421" r:id="rId45"/>
    <p:sldId id="372" r:id="rId46"/>
    <p:sldId id="295" r:id="rId47"/>
    <p:sldId id="315" r:id="rId48"/>
    <p:sldId id="316" r:id="rId49"/>
    <p:sldId id="317" r:id="rId50"/>
    <p:sldId id="318" r:id="rId51"/>
    <p:sldId id="319" r:id="rId52"/>
    <p:sldId id="387" r:id="rId53"/>
    <p:sldId id="431" r:id="rId54"/>
    <p:sldId id="432" r:id="rId55"/>
    <p:sldId id="388" r:id="rId56"/>
    <p:sldId id="389" r:id="rId57"/>
    <p:sldId id="390" r:id="rId58"/>
    <p:sldId id="391" r:id="rId59"/>
    <p:sldId id="393" r:id="rId60"/>
    <p:sldId id="394" r:id="rId61"/>
    <p:sldId id="433" r:id="rId62"/>
    <p:sldId id="320" r:id="rId63"/>
    <p:sldId id="321" r:id="rId64"/>
    <p:sldId id="322" r:id="rId65"/>
    <p:sldId id="323" r:id="rId66"/>
    <p:sldId id="296" r:id="rId67"/>
    <p:sldId id="324" r:id="rId68"/>
    <p:sldId id="325" r:id="rId69"/>
    <p:sldId id="326" r:id="rId70"/>
    <p:sldId id="327" r:id="rId71"/>
    <p:sldId id="328" r:id="rId72"/>
    <p:sldId id="329" r:id="rId73"/>
    <p:sldId id="434" r:id="rId74"/>
    <p:sldId id="395" r:id="rId75"/>
    <p:sldId id="396" r:id="rId76"/>
    <p:sldId id="397" r:id="rId77"/>
    <p:sldId id="337" r:id="rId78"/>
    <p:sldId id="398" r:id="rId79"/>
    <p:sldId id="399" r:id="rId80"/>
    <p:sldId id="364" r:id="rId81"/>
    <p:sldId id="365" r:id="rId82"/>
    <p:sldId id="366" r:id="rId83"/>
    <p:sldId id="401" r:id="rId84"/>
    <p:sldId id="402" r:id="rId85"/>
    <p:sldId id="403" r:id="rId86"/>
    <p:sldId id="350" r:id="rId87"/>
    <p:sldId id="424" r:id="rId88"/>
    <p:sldId id="368" r:id="rId89"/>
    <p:sldId id="369" r:id="rId90"/>
    <p:sldId id="435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3"/>
    <p:restoredTop sz="86442" autoAdjust="0"/>
  </p:normalViewPr>
  <p:slideViewPr>
    <p:cSldViewPr snapToGrid="0" snapToObjects="1">
      <p:cViewPr>
        <p:scale>
          <a:sx n="170" d="100"/>
          <a:sy n="170" d="100"/>
        </p:scale>
        <p:origin x="20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D04590-7972-ED42-947B-88D67EA0FEA4}" type="doc">
      <dgm:prSet loTypeId="urn:microsoft.com/office/officeart/2005/8/layout/process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4598F7-7DBA-CE48-BAC3-43634C3C5E5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Data Preparation</a:t>
          </a:r>
          <a:endParaRPr lang="en-US" dirty="0">
            <a:solidFill>
              <a:schemeClr val="tx1"/>
            </a:solidFill>
          </a:endParaRPr>
        </a:p>
      </dgm:t>
    </dgm:pt>
    <dgm:pt modelId="{01B4D65E-A9B9-A24F-9EB4-FF9A414D6EC8}" type="par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A33D937-E25E-894C-B587-2AD55702A567}" type="sibTrans" cxnId="{4E3254CF-A86E-6F46-824A-302F026797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27FB30-D55A-484E-9199-A72C616975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Build Model</a:t>
          </a:r>
          <a:endParaRPr lang="en-US" dirty="0">
            <a:solidFill>
              <a:schemeClr val="tx1"/>
            </a:solidFill>
          </a:endParaRPr>
        </a:p>
      </dgm:t>
    </dgm:pt>
    <dgm:pt modelId="{28924DFE-231C-A542-93BE-CB9A08D3F2FA}" type="par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45A527-AB2E-5541-9373-2634FC752DE1}" type="sibTrans" cxnId="{6D699AC1-AFA4-4143-AE12-14115478DD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E9BF4A-19C8-BC45-ACD3-DF324D8E1BE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Validate Model</a:t>
          </a:r>
          <a:endParaRPr lang="en-US" dirty="0">
            <a:solidFill>
              <a:schemeClr val="tx1"/>
            </a:solidFill>
          </a:endParaRPr>
        </a:p>
      </dgm:t>
    </dgm:pt>
    <dgm:pt modelId="{DEE6B062-5B20-DC41-BB36-D67F3256A185}" type="par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C88B42-C1D8-6B49-8501-29E02D30C83C}" type="sibTrans" cxnId="{98361BC1-9E56-E844-9E59-CCF32EE662E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103742-E00B-B345-885D-978D52CA1CD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Deploy Model</a:t>
          </a:r>
          <a:endParaRPr lang="en-US" dirty="0">
            <a:solidFill>
              <a:schemeClr val="tx1"/>
            </a:solidFill>
          </a:endParaRPr>
        </a:p>
      </dgm:t>
    </dgm:pt>
    <dgm:pt modelId="{1C614D24-0849-B844-9409-5AC9A6CD5C52}" type="par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40B6B8E-C1EE-6548-9016-588DBB03D6EB}" type="sibTrans" cxnId="{719DC708-3668-1045-A6B6-FBA50565407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A6E8AB-7214-524D-8E44-990273BB7C8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Features</a:t>
          </a:r>
          <a:endParaRPr lang="en-US" dirty="0">
            <a:solidFill>
              <a:schemeClr val="tx1"/>
            </a:solidFill>
          </a:endParaRPr>
        </a:p>
      </dgm:t>
    </dgm:pt>
    <dgm:pt modelId="{939B63D6-BB21-BF4B-AA2C-00FB22DB1834}" type="par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1BBB298-3E08-2A46-B151-0F04F8164F45}" type="sibTrans" cxnId="{E3891010-B475-0640-B1A4-1045D851A6A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49B3EF0-4CEE-EC48-920B-89A105F37884}" type="pres">
      <dgm:prSet presAssocID="{F0D04590-7972-ED42-947B-88D67EA0FEA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4AE034-D88F-D84C-A734-FA639390379D}" type="pres">
      <dgm:prSet presAssocID="{4B4598F7-7DBA-CE48-BAC3-43634C3C5E57}" presName="node" presStyleLbl="node1" presStyleIdx="0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E4106D-E350-F04D-8F96-F8BEAD792EC2}" type="pres">
      <dgm:prSet presAssocID="{5A33D937-E25E-894C-B587-2AD55702A56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8C42B3A-57CC-7549-8B95-53B02FDED00F}" type="pres">
      <dgm:prSet presAssocID="{5A33D937-E25E-894C-B587-2AD55702A56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F5B3713-FAC5-B94D-A803-1A4B870A208B}" type="pres">
      <dgm:prSet presAssocID="{2CA6E8AB-7214-524D-8E44-990273BB7C89}" presName="node" presStyleLbl="node1" presStyleIdx="1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3827C-1DA8-FF49-8B1E-FB8DF64DAC6C}" type="pres">
      <dgm:prSet presAssocID="{51BBB298-3E08-2A46-B151-0F04F8164F4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FB8272CB-B25A-4F4B-A9C1-89B8A7CC11F4}" type="pres">
      <dgm:prSet presAssocID="{51BBB298-3E08-2A46-B151-0F04F8164F4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0484773-40DA-BA47-8603-DCB2790747B4}" type="pres">
      <dgm:prSet presAssocID="{A927FB30-D55A-484E-9199-A72C61697517}" presName="node" presStyleLbl="node1" presStyleIdx="2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F57F4-5101-D143-BAA2-1A12C29E0135}" type="pres">
      <dgm:prSet presAssocID="{B545A527-AB2E-5541-9373-2634FC752DE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A841CFBE-A829-9148-93A8-E42AC7114EBC}" type="pres">
      <dgm:prSet presAssocID="{B545A527-AB2E-5541-9373-2634FC752DE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DE4248B5-5AEA-5E4B-A409-A022208D6B5C}" type="pres">
      <dgm:prSet presAssocID="{BBE9BF4A-19C8-BC45-ACD3-DF324D8E1BE4}" presName="node" presStyleLbl="node1" presStyleIdx="3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BB15F-257C-9B44-9A4E-6C404C2D23EF}" type="pres">
      <dgm:prSet presAssocID="{EAC88B42-C1D8-6B49-8501-29E02D30C83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C56CD1D-A0E7-5442-AF28-F045E9D8F71F}" type="pres">
      <dgm:prSet presAssocID="{EAC88B42-C1D8-6B49-8501-29E02D30C83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A5908968-401D-1D48-A08E-9F5098B461FC}" type="pres">
      <dgm:prSet presAssocID="{64103742-E00B-B345-885D-978D52CA1CDE}" presName="node" presStyleLbl="node1" presStyleIdx="4" presStyleCnt="5" custScaleX="219728" custScaleY="63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6A75D-00FE-0D45-9F41-A5E7EC1CD33D}" type="presOf" srcId="{F0D04590-7972-ED42-947B-88D67EA0FEA4}" destId="{349B3EF0-4CEE-EC48-920B-89A105F37884}" srcOrd="0" destOrd="0" presId="urn:microsoft.com/office/officeart/2005/8/layout/process2"/>
    <dgm:cxn modelId="{6B5A7078-1EE6-1945-BA86-0DEC9151B6D3}" type="presOf" srcId="{B545A527-AB2E-5541-9373-2634FC752DE1}" destId="{A841CFBE-A829-9148-93A8-E42AC7114EBC}" srcOrd="1" destOrd="0" presId="urn:microsoft.com/office/officeart/2005/8/layout/process2"/>
    <dgm:cxn modelId="{4E3254CF-A86E-6F46-824A-302F02679791}" srcId="{F0D04590-7972-ED42-947B-88D67EA0FEA4}" destId="{4B4598F7-7DBA-CE48-BAC3-43634C3C5E57}" srcOrd="0" destOrd="0" parTransId="{01B4D65E-A9B9-A24F-9EB4-FF9A414D6EC8}" sibTransId="{5A33D937-E25E-894C-B587-2AD55702A567}"/>
    <dgm:cxn modelId="{69FFBECC-8460-F247-9693-3A88924E0CD9}" type="presOf" srcId="{51BBB298-3E08-2A46-B151-0F04F8164F45}" destId="{3923827C-1DA8-FF49-8B1E-FB8DF64DAC6C}" srcOrd="0" destOrd="0" presId="urn:microsoft.com/office/officeart/2005/8/layout/process2"/>
    <dgm:cxn modelId="{5B1AB7B2-0863-A647-AC69-A78A0FE21FB0}" type="presOf" srcId="{5A33D937-E25E-894C-B587-2AD55702A567}" destId="{C8C42B3A-57CC-7549-8B95-53B02FDED00F}" srcOrd="1" destOrd="0" presId="urn:microsoft.com/office/officeart/2005/8/layout/process2"/>
    <dgm:cxn modelId="{E3891010-B475-0640-B1A4-1045D851A6A9}" srcId="{F0D04590-7972-ED42-947B-88D67EA0FEA4}" destId="{2CA6E8AB-7214-524D-8E44-990273BB7C89}" srcOrd="1" destOrd="0" parTransId="{939B63D6-BB21-BF4B-AA2C-00FB22DB1834}" sibTransId="{51BBB298-3E08-2A46-B151-0F04F8164F45}"/>
    <dgm:cxn modelId="{0CDC3B21-E4DE-074A-9B73-1D2A74664E46}" type="presOf" srcId="{B545A527-AB2E-5541-9373-2634FC752DE1}" destId="{C72F57F4-5101-D143-BAA2-1A12C29E0135}" srcOrd="0" destOrd="0" presId="urn:microsoft.com/office/officeart/2005/8/layout/process2"/>
    <dgm:cxn modelId="{256BEE64-D12F-6F41-BC2C-9F464A754192}" type="presOf" srcId="{4B4598F7-7DBA-CE48-BAC3-43634C3C5E57}" destId="{404AE034-D88F-D84C-A734-FA639390379D}" srcOrd="0" destOrd="0" presId="urn:microsoft.com/office/officeart/2005/8/layout/process2"/>
    <dgm:cxn modelId="{719DC708-3668-1045-A6B6-FBA505654074}" srcId="{F0D04590-7972-ED42-947B-88D67EA0FEA4}" destId="{64103742-E00B-B345-885D-978D52CA1CDE}" srcOrd="4" destOrd="0" parTransId="{1C614D24-0849-B844-9409-5AC9A6CD5C52}" sibTransId="{040B6B8E-C1EE-6548-9016-588DBB03D6EB}"/>
    <dgm:cxn modelId="{705CF78D-8DB8-8045-A683-323DE404AF98}" type="presOf" srcId="{5A33D937-E25E-894C-B587-2AD55702A567}" destId="{AAE4106D-E350-F04D-8F96-F8BEAD792EC2}" srcOrd="0" destOrd="0" presId="urn:microsoft.com/office/officeart/2005/8/layout/process2"/>
    <dgm:cxn modelId="{E8CA498E-5085-7D42-926E-857B8B374EBE}" type="presOf" srcId="{EAC88B42-C1D8-6B49-8501-29E02D30C83C}" destId="{EC56CD1D-A0E7-5442-AF28-F045E9D8F71F}" srcOrd="1" destOrd="0" presId="urn:microsoft.com/office/officeart/2005/8/layout/process2"/>
    <dgm:cxn modelId="{D6339A7A-58C8-3E49-A897-E68CF4170690}" type="presOf" srcId="{2CA6E8AB-7214-524D-8E44-990273BB7C89}" destId="{9F5B3713-FAC5-B94D-A803-1A4B870A208B}" srcOrd="0" destOrd="0" presId="urn:microsoft.com/office/officeart/2005/8/layout/process2"/>
    <dgm:cxn modelId="{E27D0562-D777-E94D-BCC8-E429C7BB00B5}" type="presOf" srcId="{64103742-E00B-B345-885D-978D52CA1CDE}" destId="{A5908968-401D-1D48-A08E-9F5098B461FC}" srcOrd="0" destOrd="0" presId="urn:microsoft.com/office/officeart/2005/8/layout/process2"/>
    <dgm:cxn modelId="{4BA94CE9-EBEC-6745-AFDF-A5CB00BD2B83}" type="presOf" srcId="{EAC88B42-C1D8-6B49-8501-29E02D30C83C}" destId="{BCDBB15F-257C-9B44-9A4E-6C404C2D23EF}" srcOrd="0" destOrd="0" presId="urn:microsoft.com/office/officeart/2005/8/layout/process2"/>
    <dgm:cxn modelId="{5D7A65BF-BBE4-8047-91FF-3A52504DB625}" type="presOf" srcId="{BBE9BF4A-19C8-BC45-ACD3-DF324D8E1BE4}" destId="{DE4248B5-5AEA-5E4B-A409-A022208D6B5C}" srcOrd="0" destOrd="0" presId="urn:microsoft.com/office/officeart/2005/8/layout/process2"/>
    <dgm:cxn modelId="{F76C7D6D-75A9-7E4D-9A66-62E3FFFC8EF5}" type="presOf" srcId="{51BBB298-3E08-2A46-B151-0F04F8164F45}" destId="{FB8272CB-B25A-4F4B-A9C1-89B8A7CC11F4}" srcOrd="1" destOrd="0" presId="urn:microsoft.com/office/officeart/2005/8/layout/process2"/>
    <dgm:cxn modelId="{6D699AC1-AFA4-4143-AE12-14115478DD78}" srcId="{F0D04590-7972-ED42-947B-88D67EA0FEA4}" destId="{A927FB30-D55A-484E-9199-A72C61697517}" srcOrd="2" destOrd="0" parTransId="{28924DFE-231C-A542-93BE-CB9A08D3F2FA}" sibTransId="{B545A527-AB2E-5541-9373-2634FC752DE1}"/>
    <dgm:cxn modelId="{BAD5B252-29CC-2B40-9642-3D353E0C4D81}" type="presOf" srcId="{A927FB30-D55A-484E-9199-A72C61697517}" destId="{40484773-40DA-BA47-8603-DCB2790747B4}" srcOrd="0" destOrd="0" presId="urn:microsoft.com/office/officeart/2005/8/layout/process2"/>
    <dgm:cxn modelId="{98361BC1-9E56-E844-9E59-CCF32EE662EE}" srcId="{F0D04590-7972-ED42-947B-88D67EA0FEA4}" destId="{BBE9BF4A-19C8-BC45-ACD3-DF324D8E1BE4}" srcOrd="3" destOrd="0" parTransId="{DEE6B062-5B20-DC41-BB36-D67F3256A185}" sibTransId="{EAC88B42-C1D8-6B49-8501-29E02D30C83C}"/>
    <dgm:cxn modelId="{BF7AA886-CC63-6744-A789-F73B1FEA1AC8}" type="presParOf" srcId="{349B3EF0-4CEE-EC48-920B-89A105F37884}" destId="{404AE034-D88F-D84C-A734-FA639390379D}" srcOrd="0" destOrd="0" presId="urn:microsoft.com/office/officeart/2005/8/layout/process2"/>
    <dgm:cxn modelId="{CCEB8199-6DB3-CE4B-8A33-65923417043B}" type="presParOf" srcId="{349B3EF0-4CEE-EC48-920B-89A105F37884}" destId="{AAE4106D-E350-F04D-8F96-F8BEAD792EC2}" srcOrd="1" destOrd="0" presId="urn:microsoft.com/office/officeart/2005/8/layout/process2"/>
    <dgm:cxn modelId="{C125A18E-6208-BE44-9D90-8352B1AB4A22}" type="presParOf" srcId="{AAE4106D-E350-F04D-8F96-F8BEAD792EC2}" destId="{C8C42B3A-57CC-7549-8B95-53B02FDED00F}" srcOrd="0" destOrd="0" presId="urn:microsoft.com/office/officeart/2005/8/layout/process2"/>
    <dgm:cxn modelId="{26CF374F-88B0-DF4B-83CF-7C7A556B6382}" type="presParOf" srcId="{349B3EF0-4CEE-EC48-920B-89A105F37884}" destId="{9F5B3713-FAC5-B94D-A803-1A4B870A208B}" srcOrd="2" destOrd="0" presId="urn:microsoft.com/office/officeart/2005/8/layout/process2"/>
    <dgm:cxn modelId="{0B32CAC5-06C5-C244-9B0C-1B879DD10DE3}" type="presParOf" srcId="{349B3EF0-4CEE-EC48-920B-89A105F37884}" destId="{3923827C-1DA8-FF49-8B1E-FB8DF64DAC6C}" srcOrd="3" destOrd="0" presId="urn:microsoft.com/office/officeart/2005/8/layout/process2"/>
    <dgm:cxn modelId="{EFDC0C75-EAF3-6A4A-807F-BA67635F9BBE}" type="presParOf" srcId="{3923827C-1DA8-FF49-8B1E-FB8DF64DAC6C}" destId="{FB8272CB-B25A-4F4B-A9C1-89B8A7CC11F4}" srcOrd="0" destOrd="0" presId="urn:microsoft.com/office/officeart/2005/8/layout/process2"/>
    <dgm:cxn modelId="{E28A5D6D-9D46-BB47-994F-9314D49B4939}" type="presParOf" srcId="{349B3EF0-4CEE-EC48-920B-89A105F37884}" destId="{40484773-40DA-BA47-8603-DCB2790747B4}" srcOrd="4" destOrd="0" presId="urn:microsoft.com/office/officeart/2005/8/layout/process2"/>
    <dgm:cxn modelId="{7BFDCF29-4E0E-C542-8BE2-64D6A0206D70}" type="presParOf" srcId="{349B3EF0-4CEE-EC48-920B-89A105F37884}" destId="{C72F57F4-5101-D143-BAA2-1A12C29E0135}" srcOrd="5" destOrd="0" presId="urn:microsoft.com/office/officeart/2005/8/layout/process2"/>
    <dgm:cxn modelId="{4E65858F-4477-614D-A3CD-B85B19187195}" type="presParOf" srcId="{C72F57F4-5101-D143-BAA2-1A12C29E0135}" destId="{A841CFBE-A829-9148-93A8-E42AC7114EBC}" srcOrd="0" destOrd="0" presId="urn:microsoft.com/office/officeart/2005/8/layout/process2"/>
    <dgm:cxn modelId="{58CA3A56-87DB-9847-83A1-46E951487034}" type="presParOf" srcId="{349B3EF0-4CEE-EC48-920B-89A105F37884}" destId="{DE4248B5-5AEA-5E4B-A409-A022208D6B5C}" srcOrd="6" destOrd="0" presId="urn:microsoft.com/office/officeart/2005/8/layout/process2"/>
    <dgm:cxn modelId="{72CA35D8-FD0C-3044-9D1E-642BCCCC3CE9}" type="presParOf" srcId="{349B3EF0-4CEE-EC48-920B-89A105F37884}" destId="{BCDBB15F-257C-9B44-9A4E-6C404C2D23EF}" srcOrd="7" destOrd="0" presId="urn:microsoft.com/office/officeart/2005/8/layout/process2"/>
    <dgm:cxn modelId="{8BD694FE-39F0-854F-93A1-2594E3E17ADC}" type="presParOf" srcId="{BCDBB15F-257C-9B44-9A4E-6C404C2D23EF}" destId="{EC56CD1D-A0E7-5442-AF28-F045E9D8F71F}" srcOrd="0" destOrd="0" presId="urn:microsoft.com/office/officeart/2005/8/layout/process2"/>
    <dgm:cxn modelId="{B6F430A3-3A0D-EB49-86C1-87C97DA71FF3}" type="presParOf" srcId="{349B3EF0-4CEE-EC48-920B-89A105F37884}" destId="{A5908968-401D-1D48-A08E-9F5098B461F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61138D-5637-D248-8A64-7A84BE211FCC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7EB87D-AB32-A940-A9C4-9C4DFCADFA9D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 smtClean="0"/>
            <a:t># of Previous Entries in Prison</a:t>
          </a:r>
          <a:endParaRPr lang="en-US" sz="1800" b="1" dirty="0"/>
        </a:p>
      </dgm:t>
    </dgm:pt>
    <dgm:pt modelId="{44991ED2-7027-BE4C-9674-0CCEF8D0E997}" type="parTrans" cxnId="{DD900CA6-04A4-114E-9304-D7371AD3C1C8}">
      <dgm:prSet/>
      <dgm:spPr/>
      <dgm:t>
        <a:bodyPr/>
        <a:lstStyle/>
        <a:p>
          <a:endParaRPr lang="en-US" sz="2400"/>
        </a:p>
      </dgm:t>
    </dgm:pt>
    <dgm:pt modelId="{1B413EA7-4366-6B46-B7DE-C00D1F52F98D}" type="sibTrans" cxnId="{DD900CA6-04A4-114E-9304-D7371AD3C1C8}">
      <dgm:prSet/>
      <dgm:spPr/>
      <dgm:t>
        <a:bodyPr/>
        <a:lstStyle/>
        <a:p>
          <a:endParaRPr lang="en-US" sz="2400"/>
        </a:p>
      </dgm:t>
    </dgm:pt>
    <dgm:pt modelId="{670F5661-48FF-F34B-9E6A-0160615DDCF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Average length of stay in Prison</a:t>
          </a:r>
          <a:endParaRPr lang="en-US" sz="1800" dirty="0"/>
        </a:p>
      </dgm:t>
    </dgm:pt>
    <dgm:pt modelId="{D7F4AA40-AE88-9E48-B5DB-6D32A16B09BF}" type="parTrans" cxnId="{C196383B-95BB-4945-975C-7E49CD4C8931}">
      <dgm:prSet/>
      <dgm:spPr/>
      <dgm:t>
        <a:bodyPr/>
        <a:lstStyle/>
        <a:p>
          <a:endParaRPr lang="en-US" sz="2400"/>
        </a:p>
      </dgm:t>
    </dgm:pt>
    <dgm:pt modelId="{040B3B8A-5FD4-F043-AB98-5270131D11AC}" type="sibTrans" cxnId="{C196383B-95BB-4945-975C-7E49CD4C8931}">
      <dgm:prSet/>
      <dgm:spPr/>
      <dgm:t>
        <a:bodyPr/>
        <a:lstStyle/>
        <a:p>
          <a:endParaRPr lang="en-US" sz="2400"/>
        </a:p>
      </dgm:t>
    </dgm:pt>
    <dgm:pt modelId="{80A0CF39-1327-6640-BAFA-AA2CD62F51FC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Class: Negative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2/100</a:t>
          </a:r>
          <a:endParaRPr lang="en-US" sz="1800" dirty="0"/>
        </a:p>
      </dgm:t>
    </dgm:pt>
    <dgm:pt modelId="{66B71DE7-1DBF-1844-9129-D775235655CA}" type="parTrans" cxnId="{6DA01C0D-7B49-D94E-9E18-667ED1462C22}">
      <dgm:prSet/>
      <dgm:spPr/>
      <dgm:t>
        <a:bodyPr/>
        <a:lstStyle/>
        <a:p>
          <a:endParaRPr lang="en-US" sz="2400"/>
        </a:p>
      </dgm:t>
    </dgm:pt>
    <dgm:pt modelId="{D461EF9E-81BE-8C4E-854A-0228B06D296D}" type="sibTrans" cxnId="{6DA01C0D-7B49-D94E-9E18-667ED1462C22}">
      <dgm:prSet/>
      <dgm:spPr/>
      <dgm:t>
        <a:bodyPr/>
        <a:lstStyle/>
        <a:p>
          <a:endParaRPr lang="en-US" sz="2400"/>
        </a:p>
      </dgm:t>
    </dgm:pt>
    <dgm:pt modelId="{78D54500-26D0-A345-8D41-55CEEA01891E}">
      <dgm:prSet phldrT="[Text]" custT="1"/>
      <dgm:spPr>
        <a:solidFill>
          <a:srgbClr val="E60002">
            <a:alpha val="21176"/>
          </a:srgbClr>
        </a:solidFill>
      </dgm:spPr>
      <dgm:t>
        <a:bodyPr/>
        <a:lstStyle/>
        <a:p>
          <a:r>
            <a:rPr lang="en-US" sz="1800" dirty="0" smtClean="0"/>
            <a:t>Class: Positive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32/50</a:t>
          </a:r>
          <a:endParaRPr lang="en-US" sz="1800" dirty="0"/>
        </a:p>
      </dgm:t>
    </dgm:pt>
    <dgm:pt modelId="{87F8A386-3018-E44B-9BF0-E64736EB5845}" type="parTrans" cxnId="{4EA18F46-1DCC-3444-80CA-D30D81BB3E45}">
      <dgm:prSet/>
      <dgm:spPr/>
      <dgm:t>
        <a:bodyPr/>
        <a:lstStyle/>
        <a:p>
          <a:endParaRPr lang="en-US" sz="2400"/>
        </a:p>
      </dgm:t>
    </dgm:pt>
    <dgm:pt modelId="{0D6C0523-54C3-0943-ACC8-EFD7B6FC816D}" type="sibTrans" cxnId="{4EA18F46-1DCC-3444-80CA-D30D81BB3E45}">
      <dgm:prSet/>
      <dgm:spPr/>
      <dgm:t>
        <a:bodyPr/>
        <a:lstStyle/>
        <a:p>
          <a:endParaRPr lang="en-US" sz="2400"/>
        </a:p>
      </dgm:t>
    </dgm:pt>
    <dgm:pt modelId="{84B1D76E-121A-C142-9D44-9E797A3D5AF5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dirty="0" smtClean="0"/>
            <a:t>Average length of stay in Prison</a:t>
          </a:r>
          <a:endParaRPr lang="en-US" sz="1800" dirty="0"/>
        </a:p>
      </dgm:t>
    </dgm:pt>
    <dgm:pt modelId="{6C15D42B-6061-6249-9469-1115F838E93C}" type="parTrans" cxnId="{45B666FA-9EBF-B445-87A1-6B3F10ADE543}">
      <dgm:prSet/>
      <dgm:spPr/>
      <dgm:t>
        <a:bodyPr/>
        <a:lstStyle/>
        <a:p>
          <a:endParaRPr lang="en-US" sz="2400"/>
        </a:p>
      </dgm:t>
    </dgm:pt>
    <dgm:pt modelId="{9BD86ACE-AD47-DD48-B600-2822F09C3EF7}" type="sibTrans" cxnId="{45B666FA-9EBF-B445-87A1-6B3F10ADE543}">
      <dgm:prSet/>
      <dgm:spPr/>
      <dgm:t>
        <a:bodyPr/>
        <a:lstStyle/>
        <a:p>
          <a:endParaRPr lang="en-US" sz="2400"/>
        </a:p>
      </dgm:t>
    </dgm:pt>
    <dgm:pt modelId="{6FA10834-89D5-424A-AFA2-CCEDEDD85AC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800" dirty="0" smtClean="0"/>
            <a:t>Class: Negative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18/60</a:t>
          </a:r>
          <a:endParaRPr lang="en-US" sz="1800" dirty="0"/>
        </a:p>
      </dgm:t>
    </dgm:pt>
    <dgm:pt modelId="{A9383F72-F0B6-E34B-86D4-B8801039C5FD}" type="parTrans" cxnId="{27B48968-714B-1C41-89DC-0CCA0968ED65}">
      <dgm:prSet/>
      <dgm:spPr/>
      <dgm:t>
        <a:bodyPr/>
        <a:lstStyle/>
        <a:p>
          <a:endParaRPr lang="en-US" sz="2400"/>
        </a:p>
      </dgm:t>
    </dgm:pt>
    <dgm:pt modelId="{E8785AA6-E807-B247-A3B0-39B1479EB2AD}" type="sibTrans" cxnId="{27B48968-714B-1C41-89DC-0CCA0968ED65}">
      <dgm:prSet/>
      <dgm:spPr/>
      <dgm:t>
        <a:bodyPr/>
        <a:lstStyle/>
        <a:p>
          <a:endParaRPr lang="en-US" sz="2400"/>
        </a:p>
      </dgm:t>
    </dgm:pt>
    <dgm:pt modelId="{99DDBFB0-1ABD-2042-BFA3-5F64E9A8FDA1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sz="1800" dirty="0" smtClean="0"/>
            <a:t>Class: Positive</a:t>
          </a:r>
          <a:br>
            <a:rPr lang="en-US" sz="1800" dirty="0" smtClean="0"/>
          </a:br>
          <a:r>
            <a:rPr lang="en-US" sz="1800" dirty="0" err="1" smtClean="0"/>
            <a:t>prob</a:t>
          </a:r>
          <a:r>
            <a:rPr lang="en-US" sz="1800" dirty="0" smtClean="0"/>
            <a:t> = 84/120</a:t>
          </a:r>
          <a:endParaRPr lang="en-US" sz="1800" dirty="0"/>
        </a:p>
      </dgm:t>
    </dgm:pt>
    <dgm:pt modelId="{0CC0E86D-1251-6F45-8E78-6D36F23E90BB}" type="parTrans" cxnId="{EA66285B-56E8-F444-A08C-3CC6297670A9}">
      <dgm:prSet/>
      <dgm:spPr/>
      <dgm:t>
        <a:bodyPr/>
        <a:lstStyle/>
        <a:p>
          <a:endParaRPr lang="en-US" sz="2400"/>
        </a:p>
      </dgm:t>
    </dgm:pt>
    <dgm:pt modelId="{1E54DFE6-6583-B249-92C7-62D95D27DAB7}" type="sibTrans" cxnId="{EA66285B-56E8-F444-A08C-3CC6297670A9}">
      <dgm:prSet/>
      <dgm:spPr/>
      <dgm:t>
        <a:bodyPr/>
        <a:lstStyle/>
        <a:p>
          <a:endParaRPr lang="en-US" sz="2400"/>
        </a:p>
      </dgm:t>
    </dgm:pt>
    <dgm:pt modelId="{D7874ACB-59C6-F04C-A660-017FF0CB8A2F}" type="pres">
      <dgm:prSet presAssocID="{F061138D-5637-D248-8A64-7A84BE211F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CF01D4-D57F-BE45-B7F8-F7EC6A9287D5}" type="pres">
      <dgm:prSet presAssocID="{4C7EB87D-AB32-A940-A9C4-9C4DFCADFA9D}" presName="hierRoot1" presStyleCnt="0"/>
      <dgm:spPr/>
    </dgm:pt>
    <dgm:pt modelId="{02A0DC2C-6197-B54A-84B9-FADDB20AF449}" type="pres">
      <dgm:prSet presAssocID="{4C7EB87D-AB32-A940-A9C4-9C4DFCADFA9D}" presName="composite" presStyleCnt="0"/>
      <dgm:spPr/>
    </dgm:pt>
    <dgm:pt modelId="{92079228-A676-D249-B5D3-B4E74982FF22}" type="pres">
      <dgm:prSet presAssocID="{4C7EB87D-AB32-A940-A9C4-9C4DFCADFA9D}" presName="background" presStyleLbl="node0" presStyleIdx="0" presStyleCnt="1"/>
      <dgm:spPr>
        <a:noFill/>
      </dgm:spPr>
    </dgm:pt>
    <dgm:pt modelId="{27F57DC8-9D27-AE49-80DE-17D78ACDCBAD}" type="pres">
      <dgm:prSet presAssocID="{4C7EB87D-AB32-A940-A9C4-9C4DFCADFA9D}" presName="text" presStyleLbl="fgAcc0" presStyleIdx="0" presStyleCnt="1">
        <dgm:presLayoutVars>
          <dgm:chPref val="3"/>
        </dgm:presLayoutVars>
      </dgm:prSet>
      <dgm:spPr/>
    </dgm:pt>
    <dgm:pt modelId="{40489D45-4595-294A-8BF1-6AD56FC3CD4C}" type="pres">
      <dgm:prSet presAssocID="{4C7EB87D-AB32-A940-A9C4-9C4DFCADFA9D}" presName="hierChild2" presStyleCnt="0"/>
      <dgm:spPr/>
    </dgm:pt>
    <dgm:pt modelId="{9594CFAE-6F48-6140-86C8-8227960FA65D}" type="pres">
      <dgm:prSet presAssocID="{D7F4AA40-AE88-9E48-B5DB-6D32A16B09BF}" presName="Name10" presStyleLbl="parChTrans1D2" presStyleIdx="0" presStyleCnt="2"/>
      <dgm:spPr/>
    </dgm:pt>
    <dgm:pt modelId="{AFB69F14-4D96-454C-8FD3-EE9E936005BD}" type="pres">
      <dgm:prSet presAssocID="{670F5661-48FF-F34B-9E6A-0160615DDCFA}" presName="hierRoot2" presStyleCnt="0"/>
      <dgm:spPr/>
    </dgm:pt>
    <dgm:pt modelId="{1DCA4F1A-78EB-544C-8686-97C091A77664}" type="pres">
      <dgm:prSet presAssocID="{670F5661-48FF-F34B-9E6A-0160615DDCFA}" presName="composite2" presStyleCnt="0"/>
      <dgm:spPr/>
    </dgm:pt>
    <dgm:pt modelId="{4F130D86-C22E-464D-BF3D-C9ED76E0243D}" type="pres">
      <dgm:prSet presAssocID="{670F5661-48FF-F34B-9E6A-0160615DDCFA}" presName="background2" presStyleLbl="node2" presStyleIdx="0" presStyleCnt="2"/>
      <dgm:spPr>
        <a:noFill/>
      </dgm:spPr>
    </dgm:pt>
    <dgm:pt modelId="{DF152C6C-92F2-174A-9349-357A8FD6724A}" type="pres">
      <dgm:prSet presAssocID="{670F5661-48FF-F34B-9E6A-0160615DDCFA}" presName="text2" presStyleLbl="fgAcc2" presStyleIdx="0" presStyleCnt="2">
        <dgm:presLayoutVars>
          <dgm:chPref val="3"/>
        </dgm:presLayoutVars>
      </dgm:prSet>
      <dgm:spPr/>
    </dgm:pt>
    <dgm:pt modelId="{189171C4-7542-644F-B725-82F5B8082B36}" type="pres">
      <dgm:prSet presAssocID="{670F5661-48FF-F34B-9E6A-0160615DDCFA}" presName="hierChild3" presStyleCnt="0"/>
      <dgm:spPr/>
    </dgm:pt>
    <dgm:pt modelId="{7A0EC245-AEA4-8042-953E-C3E1E2CB86A6}" type="pres">
      <dgm:prSet presAssocID="{66B71DE7-1DBF-1844-9129-D775235655CA}" presName="Name17" presStyleLbl="parChTrans1D3" presStyleIdx="0" presStyleCnt="4"/>
      <dgm:spPr/>
    </dgm:pt>
    <dgm:pt modelId="{3BF44CF6-831A-EC4F-934C-EC66A8144B62}" type="pres">
      <dgm:prSet presAssocID="{80A0CF39-1327-6640-BAFA-AA2CD62F51FC}" presName="hierRoot3" presStyleCnt="0"/>
      <dgm:spPr/>
    </dgm:pt>
    <dgm:pt modelId="{884AB3E4-4022-6F47-A4DE-830A41CA7332}" type="pres">
      <dgm:prSet presAssocID="{80A0CF39-1327-6640-BAFA-AA2CD62F51FC}" presName="composite3" presStyleCnt="0"/>
      <dgm:spPr/>
    </dgm:pt>
    <dgm:pt modelId="{2532AB17-55C6-1545-B46B-BF0C359BFD0A}" type="pres">
      <dgm:prSet presAssocID="{80A0CF39-1327-6640-BAFA-AA2CD62F51FC}" presName="background3" presStyleLbl="node3" presStyleIdx="0" presStyleCnt="4"/>
      <dgm:spPr>
        <a:noFill/>
      </dgm:spPr>
    </dgm:pt>
    <dgm:pt modelId="{2E1ABF47-7210-A84E-B0CB-B8DBBEC4BE24}" type="pres">
      <dgm:prSet presAssocID="{80A0CF39-1327-6640-BAFA-AA2CD62F51FC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2F3431-F1AE-C44E-9642-DD0E23EAF068}" type="pres">
      <dgm:prSet presAssocID="{80A0CF39-1327-6640-BAFA-AA2CD62F51FC}" presName="hierChild4" presStyleCnt="0"/>
      <dgm:spPr/>
    </dgm:pt>
    <dgm:pt modelId="{AD3BFEDA-6F4B-FD43-9ABB-D564FC6E4E35}" type="pres">
      <dgm:prSet presAssocID="{87F8A386-3018-E44B-9BF0-E64736EB5845}" presName="Name17" presStyleLbl="parChTrans1D3" presStyleIdx="1" presStyleCnt="4"/>
      <dgm:spPr/>
    </dgm:pt>
    <dgm:pt modelId="{A195E064-4FED-DF49-8FF5-ACC3CFBE7F4F}" type="pres">
      <dgm:prSet presAssocID="{78D54500-26D0-A345-8D41-55CEEA01891E}" presName="hierRoot3" presStyleCnt="0"/>
      <dgm:spPr/>
    </dgm:pt>
    <dgm:pt modelId="{29F9F5BF-980D-A449-AA73-1CE5CEB18263}" type="pres">
      <dgm:prSet presAssocID="{78D54500-26D0-A345-8D41-55CEEA01891E}" presName="composite3" presStyleCnt="0"/>
      <dgm:spPr/>
    </dgm:pt>
    <dgm:pt modelId="{DE737134-C484-144A-9970-9FCE49C77C15}" type="pres">
      <dgm:prSet presAssocID="{78D54500-26D0-A345-8D41-55CEEA01891E}" presName="background3" presStyleLbl="node3" presStyleIdx="1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66897B6E-0725-1646-9F57-605FA11BF80D}" type="pres">
      <dgm:prSet presAssocID="{78D54500-26D0-A345-8D41-55CEEA01891E}" presName="text3" presStyleLbl="fgAcc3" presStyleIdx="1" presStyleCnt="4">
        <dgm:presLayoutVars>
          <dgm:chPref val="3"/>
        </dgm:presLayoutVars>
      </dgm:prSet>
      <dgm:spPr/>
    </dgm:pt>
    <dgm:pt modelId="{C51D7F3A-79FF-004A-9ED8-B0F41C085988}" type="pres">
      <dgm:prSet presAssocID="{78D54500-26D0-A345-8D41-55CEEA01891E}" presName="hierChild4" presStyleCnt="0"/>
      <dgm:spPr/>
    </dgm:pt>
    <dgm:pt modelId="{981ADA94-28C2-6042-AAB8-FAD446F1CB22}" type="pres">
      <dgm:prSet presAssocID="{6C15D42B-6061-6249-9469-1115F838E93C}" presName="Name10" presStyleLbl="parChTrans1D2" presStyleIdx="1" presStyleCnt="2"/>
      <dgm:spPr/>
    </dgm:pt>
    <dgm:pt modelId="{527FA7FB-5B1C-9A41-BDF7-9147D247788C}" type="pres">
      <dgm:prSet presAssocID="{84B1D76E-121A-C142-9D44-9E797A3D5AF5}" presName="hierRoot2" presStyleCnt="0"/>
      <dgm:spPr/>
    </dgm:pt>
    <dgm:pt modelId="{75A68016-3B1A-DC43-9940-9F9E271F25B3}" type="pres">
      <dgm:prSet presAssocID="{84B1D76E-121A-C142-9D44-9E797A3D5AF5}" presName="composite2" presStyleCnt="0"/>
      <dgm:spPr/>
    </dgm:pt>
    <dgm:pt modelId="{23D90F8D-289A-5245-9AEB-3D5A74902FFE}" type="pres">
      <dgm:prSet presAssocID="{84B1D76E-121A-C142-9D44-9E797A3D5AF5}" presName="background2" presStyleLbl="node2" presStyleIdx="1" presStyleCnt="2"/>
      <dgm:spPr>
        <a:noFill/>
      </dgm:spPr>
    </dgm:pt>
    <dgm:pt modelId="{EFE8BEF1-46D5-634C-A8FC-218B88898420}" type="pres">
      <dgm:prSet presAssocID="{84B1D76E-121A-C142-9D44-9E797A3D5AF5}" presName="text2" presStyleLbl="fgAcc2" presStyleIdx="1" presStyleCnt="2">
        <dgm:presLayoutVars>
          <dgm:chPref val="3"/>
        </dgm:presLayoutVars>
      </dgm:prSet>
      <dgm:spPr/>
    </dgm:pt>
    <dgm:pt modelId="{035AAE31-F600-7D4E-8233-6BF0B7CBE98E}" type="pres">
      <dgm:prSet presAssocID="{84B1D76E-121A-C142-9D44-9E797A3D5AF5}" presName="hierChild3" presStyleCnt="0"/>
      <dgm:spPr/>
    </dgm:pt>
    <dgm:pt modelId="{D6CB7A34-DA06-8747-9021-68D7E45B5633}" type="pres">
      <dgm:prSet presAssocID="{A9383F72-F0B6-E34B-86D4-B8801039C5FD}" presName="Name17" presStyleLbl="parChTrans1D3" presStyleIdx="2" presStyleCnt="4"/>
      <dgm:spPr/>
    </dgm:pt>
    <dgm:pt modelId="{1D15471A-6F47-954F-BEFB-E46CB1611BC8}" type="pres">
      <dgm:prSet presAssocID="{6FA10834-89D5-424A-AFA2-CCEDEDD85AC7}" presName="hierRoot3" presStyleCnt="0"/>
      <dgm:spPr/>
    </dgm:pt>
    <dgm:pt modelId="{5B06E486-5B4E-0846-869D-32DB15D150E8}" type="pres">
      <dgm:prSet presAssocID="{6FA10834-89D5-424A-AFA2-CCEDEDD85AC7}" presName="composite3" presStyleCnt="0"/>
      <dgm:spPr/>
    </dgm:pt>
    <dgm:pt modelId="{B7250FD4-0E84-F543-BB04-C614C9FAE46D}" type="pres">
      <dgm:prSet presAssocID="{6FA10834-89D5-424A-AFA2-CCEDEDD85AC7}" presName="background3" presStyleLbl="node3" presStyleIdx="2" presStyleCnt="4"/>
      <dgm:spPr>
        <a:noFill/>
      </dgm:spPr>
    </dgm:pt>
    <dgm:pt modelId="{86F85E66-8BAD-0540-B0A5-0D9993854B81}" type="pres">
      <dgm:prSet presAssocID="{6FA10834-89D5-424A-AFA2-CCEDEDD85AC7}" presName="text3" presStyleLbl="fgAcc3" presStyleIdx="2" presStyleCnt="4">
        <dgm:presLayoutVars>
          <dgm:chPref val="3"/>
        </dgm:presLayoutVars>
      </dgm:prSet>
      <dgm:spPr/>
    </dgm:pt>
    <dgm:pt modelId="{E239523C-6710-354D-B511-F0E44AAA351B}" type="pres">
      <dgm:prSet presAssocID="{6FA10834-89D5-424A-AFA2-CCEDEDD85AC7}" presName="hierChild4" presStyleCnt="0"/>
      <dgm:spPr/>
    </dgm:pt>
    <dgm:pt modelId="{93EC850C-8842-EE4C-B2E1-158DAA333628}" type="pres">
      <dgm:prSet presAssocID="{0CC0E86D-1251-6F45-8E78-6D36F23E90BB}" presName="Name17" presStyleLbl="parChTrans1D3" presStyleIdx="3" presStyleCnt="4"/>
      <dgm:spPr/>
    </dgm:pt>
    <dgm:pt modelId="{99FA2721-2458-6047-84D3-DA29B01F1941}" type="pres">
      <dgm:prSet presAssocID="{99DDBFB0-1ABD-2042-BFA3-5F64E9A8FDA1}" presName="hierRoot3" presStyleCnt="0"/>
      <dgm:spPr/>
    </dgm:pt>
    <dgm:pt modelId="{EBDC19EE-B466-D64C-992C-28AA6DE278A5}" type="pres">
      <dgm:prSet presAssocID="{99DDBFB0-1ABD-2042-BFA3-5F64E9A8FDA1}" presName="composite3" presStyleCnt="0"/>
      <dgm:spPr/>
    </dgm:pt>
    <dgm:pt modelId="{8FF1DC42-72F6-E34A-BA33-8F1D966FA554}" type="pres">
      <dgm:prSet presAssocID="{99DDBFB0-1ABD-2042-BFA3-5F64E9A8FDA1}" presName="background3" presStyleLbl="node3" presStyleIdx="3" presStyleCnt="4"/>
      <dgm:spPr>
        <a:noFill/>
      </dgm:spPr>
    </dgm:pt>
    <dgm:pt modelId="{E5908A75-1E70-A546-9D66-413BECA9569B}" type="pres">
      <dgm:prSet presAssocID="{99DDBFB0-1ABD-2042-BFA3-5F64E9A8FDA1}" presName="text3" presStyleLbl="fgAcc3" presStyleIdx="3" presStyleCnt="4">
        <dgm:presLayoutVars>
          <dgm:chPref val="3"/>
        </dgm:presLayoutVars>
      </dgm:prSet>
      <dgm:spPr/>
    </dgm:pt>
    <dgm:pt modelId="{9D44D507-A1BC-5741-94C8-99875FFFD225}" type="pres">
      <dgm:prSet presAssocID="{99DDBFB0-1ABD-2042-BFA3-5F64E9A8FDA1}" presName="hierChild4" presStyleCnt="0"/>
      <dgm:spPr/>
    </dgm:pt>
  </dgm:ptLst>
  <dgm:cxnLst>
    <dgm:cxn modelId="{EF8393E1-82E3-C44F-A117-40A4D3604279}" type="presOf" srcId="{0CC0E86D-1251-6F45-8E78-6D36F23E90BB}" destId="{93EC850C-8842-EE4C-B2E1-158DAA333628}" srcOrd="0" destOrd="0" presId="urn:microsoft.com/office/officeart/2005/8/layout/hierarchy1"/>
    <dgm:cxn modelId="{E23C7E1A-3FAE-C947-80AA-0BAA8B944C26}" type="presOf" srcId="{78D54500-26D0-A345-8D41-55CEEA01891E}" destId="{66897B6E-0725-1646-9F57-605FA11BF80D}" srcOrd="0" destOrd="0" presId="urn:microsoft.com/office/officeart/2005/8/layout/hierarchy1"/>
    <dgm:cxn modelId="{3D74EAE2-687D-434F-A86E-C8BEE1BB8787}" type="presOf" srcId="{87F8A386-3018-E44B-9BF0-E64736EB5845}" destId="{AD3BFEDA-6F4B-FD43-9ABB-D564FC6E4E35}" srcOrd="0" destOrd="0" presId="urn:microsoft.com/office/officeart/2005/8/layout/hierarchy1"/>
    <dgm:cxn modelId="{8597A99D-ED2A-D844-8D03-D79E271AEF6A}" type="presOf" srcId="{6C15D42B-6061-6249-9469-1115F838E93C}" destId="{981ADA94-28C2-6042-AAB8-FAD446F1CB22}" srcOrd="0" destOrd="0" presId="urn:microsoft.com/office/officeart/2005/8/layout/hierarchy1"/>
    <dgm:cxn modelId="{EA66285B-56E8-F444-A08C-3CC6297670A9}" srcId="{84B1D76E-121A-C142-9D44-9E797A3D5AF5}" destId="{99DDBFB0-1ABD-2042-BFA3-5F64E9A8FDA1}" srcOrd="1" destOrd="0" parTransId="{0CC0E86D-1251-6F45-8E78-6D36F23E90BB}" sibTransId="{1E54DFE6-6583-B249-92C7-62D95D27DAB7}"/>
    <dgm:cxn modelId="{EA5559E7-E864-2443-904B-050EEBA1C3E5}" type="presOf" srcId="{80A0CF39-1327-6640-BAFA-AA2CD62F51FC}" destId="{2E1ABF47-7210-A84E-B0CB-B8DBBEC4BE24}" srcOrd="0" destOrd="0" presId="urn:microsoft.com/office/officeart/2005/8/layout/hierarchy1"/>
    <dgm:cxn modelId="{59D55867-BED5-DD41-B88B-D56C8FD5B185}" type="presOf" srcId="{6FA10834-89D5-424A-AFA2-CCEDEDD85AC7}" destId="{86F85E66-8BAD-0540-B0A5-0D9993854B81}" srcOrd="0" destOrd="0" presId="urn:microsoft.com/office/officeart/2005/8/layout/hierarchy1"/>
    <dgm:cxn modelId="{C3673E01-4BE6-5748-813D-E4CA428E6AFF}" type="presOf" srcId="{670F5661-48FF-F34B-9E6A-0160615DDCFA}" destId="{DF152C6C-92F2-174A-9349-357A8FD6724A}" srcOrd="0" destOrd="0" presId="urn:microsoft.com/office/officeart/2005/8/layout/hierarchy1"/>
    <dgm:cxn modelId="{4BB8C6BB-1EFD-0847-8226-9150658C7E03}" type="presOf" srcId="{84B1D76E-121A-C142-9D44-9E797A3D5AF5}" destId="{EFE8BEF1-46D5-634C-A8FC-218B88898420}" srcOrd="0" destOrd="0" presId="urn:microsoft.com/office/officeart/2005/8/layout/hierarchy1"/>
    <dgm:cxn modelId="{27B48968-714B-1C41-89DC-0CCA0968ED65}" srcId="{84B1D76E-121A-C142-9D44-9E797A3D5AF5}" destId="{6FA10834-89D5-424A-AFA2-CCEDEDD85AC7}" srcOrd="0" destOrd="0" parTransId="{A9383F72-F0B6-E34B-86D4-B8801039C5FD}" sibTransId="{E8785AA6-E807-B247-A3B0-39B1479EB2AD}"/>
    <dgm:cxn modelId="{45B666FA-9EBF-B445-87A1-6B3F10ADE543}" srcId="{4C7EB87D-AB32-A940-A9C4-9C4DFCADFA9D}" destId="{84B1D76E-121A-C142-9D44-9E797A3D5AF5}" srcOrd="1" destOrd="0" parTransId="{6C15D42B-6061-6249-9469-1115F838E93C}" sibTransId="{9BD86ACE-AD47-DD48-B600-2822F09C3EF7}"/>
    <dgm:cxn modelId="{6DA01C0D-7B49-D94E-9E18-667ED1462C22}" srcId="{670F5661-48FF-F34B-9E6A-0160615DDCFA}" destId="{80A0CF39-1327-6640-BAFA-AA2CD62F51FC}" srcOrd="0" destOrd="0" parTransId="{66B71DE7-1DBF-1844-9129-D775235655CA}" sibTransId="{D461EF9E-81BE-8C4E-854A-0228B06D296D}"/>
    <dgm:cxn modelId="{4EA18F46-1DCC-3444-80CA-D30D81BB3E45}" srcId="{670F5661-48FF-F34B-9E6A-0160615DDCFA}" destId="{78D54500-26D0-A345-8D41-55CEEA01891E}" srcOrd="1" destOrd="0" parTransId="{87F8A386-3018-E44B-9BF0-E64736EB5845}" sibTransId="{0D6C0523-54C3-0943-ACC8-EFD7B6FC816D}"/>
    <dgm:cxn modelId="{DD900CA6-04A4-114E-9304-D7371AD3C1C8}" srcId="{F061138D-5637-D248-8A64-7A84BE211FCC}" destId="{4C7EB87D-AB32-A940-A9C4-9C4DFCADFA9D}" srcOrd="0" destOrd="0" parTransId="{44991ED2-7027-BE4C-9674-0CCEF8D0E997}" sibTransId="{1B413EA7-4366-6B46-B7DE-C00D1F52F98D}"/>
    <dgm:cxn modelId="{86F0A1D9-C39A-0D41-B33E-5EBDEE6C41AC}" type="presOf" srcId="{F061138D-5637-D248-8A64-7A84BE211FCC}" destId="{D7874ACB-59C6-F04C-A660-017FF0CB8A2F}" srcOrd="0" destOrd="0" presId="urn:microsoft.com/office/officeart/2005/8/layout/hierarchy1"/>
    <dgm:cxn modelId="{C196383B-95BB-4945-975C-7E49CD4C8931}" srcId="{4C7EB87D-AB32-A940-A9C4-9C4DFCADFA9D}" destId="{670F5661-48FF-F34B-9E6A-0160615DDCFA}" srcOrd="0" destOrd="0" parTransId="{D7F4AA40-AE88-9E48-B5DB-6D32A16B09BF}" sibTransId="{040B3B8A-5FD4-F043-AB98-5270131D11AC}"/>
    <dgm:cxn modelId="{F4987FFA-CB48-4645-A73E-E0B544412B0C}" type="presOf" srcId="{A9383F72-F0B6-E34B-86D4-B8801039C5FD}" destId="{D6CB7A34-DA06-8747-9021-68D7E45B5633}" srcOrd="0" destOrd="0" presId="urn:microsoft.com/office/officeart/2005/8/layout/hierarchy1"/>
    <dgm:cxn modelId="{DA9890F2-FEB2-B74C-8C76-E3F331D5EC2D}" type="presOf" srcId="{D7F4AA40-AE88-9E48-B5DB-6D32A16B09BF}" destId="{9594CFAE-6F48-6140-86C8-8227960FA65D}" srcOrd="0" destOrd="0" presId="urn:microsoft.com/office/officeart/2005/8/layout/hierarchy1"/>
    <dgm:cxn modelId="{3C32B39F-23FF-A447-9A0A-42FD233B2E72}" type="presOf" srcId="{4C7EB87D-AB32-A940-A9C4-9C4DFCADFA9D}" destId="{27F57DC8-9D27-AE49-80DE-17D78ACDCBAD}" srcOrd="0" destOrd="0" presId="urn:microsoft.com/office/officeart/2005/8/layout/hierarchy1"/>
    <dgm:cxn modelId="{42BE87B1-37B4-1A4B-93B1-3E73AD4BD21F}" type="presOf" srcId="{99DDBFB0-1ABD-2042-BFA3-5F64E9A8FDA1}" destId="{E5908A75-1E70-A546-9D66-413BECA9569B}" srcOrd="0" destOrd="0" presId="urn:microsoft.com/office/officeart/2005/8/layout/hierarchy1"/>
    <dgm:cxn modelId="{7DDABD81-E3FD-7D42-A3B1-E6F43BE8274B}" type="presOf" srcId="{66B71DE7-1DBF-1844-9129-D775235655CA}" destId="{7A0EC245-AEA4-8042-953E-C3E1E2CB86A6}" srcOrd="0" destOrd="0" presId="urn:microsoft.com/office/officeart/2005/8/layout/hierarchy1"/>
    <dgm:cxn modelId="{5210819E-3867-3343-9A2C-85D5B81BFB70}" type="presParOf" srcId="{D7874ACB-59C6-F04C-A660-017FF0CB8A2F}" destId="{CBCF01D4-D57F-BE45-B7F8-F7EC6A9287D5}" srcOrd="0" destOrd="0" presId="urn:microsoft.com/office/officeart/2005/8/layout/hierarchy1"/>
    <dgm:cxn modelId="{BC20D37C-B8F0-DB44-B7B6-D75800584F07}" type="presParOf" srcId="{CBCF01D4-D57F-BE45-B7F8-F7EC6A9287D5}" destId="{02A0DC2C-6197-B54A-84B9-FADDB20AF449}" srcOrd="0" destOrd="0" presId="urn:microsoft.com/office/officeart/2005/8/layout/hierarchy1"/>
    <dgm:cxn modelId="{DE23D6DD-7621-EA41-AF0F-22CB45E79E5E}" type="presParOf" srcId="{02A0DC2C-6197-B54A-84B9-FADDB20AF449}" destId="{92079228-A676-D249-B5D3-B4E74982FF22}" srcOrd="0" destOrd="0" presId="urn:microsoft.com/office/officeart/2005/8/layout/hierarchy1"/>
    <dgm:cxn modelId="{7F00F6BB-9607-C04A-98C8-E7EB1990EBCF}" type="presParOf" srcId="{02A0DC2C-6197-B54A-84B9-FADDB20AF449}" destId="{27F57DC8-9D27-AE49-80DE-17D78ACDCBAD}" srcOrd="1" destOrd="0" presId="urn:microsoft.com/office/officeart/2005/8/layout/hierarchy1"/>
    <dgm:cxn modelId="{A7FA7157-003E-F84C-85DB-549F8F4A6DA2}" type="presParOf" srcId="{CBCF01D4-D57F-BE45-B7F8-F7EC6A9287D5}" destId="{40489D45-4595-294A-8BF1-6AD56FC3CD4C}" srcOrd="1" destOrd="0" presId="urn:microsoft.com/office/officeart/2005/8/layout/hierarchy1"/>
    <dgm:cxn modelId="{B7E8DC55-8D9A-0940-AD46-06FD445C17BE}" type="presParOf" srcId="{40489D45-4595-294A-8BF1-6AD56FC3CD4C}" destId="{9594CFAE-6F48-6140-86C8-8227960FA65D}" srcOrd="0" destOrd="0" presId="urn:microsoft.com/office/officeart/2005/8/layout/hierarchy1"/>
    <dgm:cxn modelId="{A2174E65-BC04-C244-8053-E667FBEA4F87}" type="presParOf" srcId="{40489D45-4595-294A-8BF1-6AD56FC3CD4C}" destId="{AFB69F14-4D96-454C-8FD3-EE9E936005BD}" srcOrd="1" destOrd="0" presId="urn:microsoft.com/office/officeart/2005/8/layout/hierarchy1"/>
    <dgm:cxn modelId="{D037B835-DFF9-944C-99CB-1AB054B4BCFC}" type="presParOf" srcId="{AFB69F14-4D96-454C-8FD3-EE9E936005BD}" destId="{1DCA4F1A-78EB-544C-8686-97C091A77664}" srcOrd="0" destOrd="0" presId="urn:microsoft.com/office/officeart/2005/8/layout/hierarchy1"/>
    <dgm:cxn modelId="{12F0BA19-79AB-A547-97CF-A201B0656942}" type="presParOf" srcId="{1DCA4F1A-78EB-544C-8686-97C091A77664}" destId="{4F130D86-C22E-464D-BF3D-C9ED76E0243D}" srcOrd="0" destOrd="0" presId="urn:microsoft.com/office/officeart/2005/8/layout/hierarchy1"/>
    <dgm:cxn modelId="{D8D49A2D-3C54-D348-A56E-BBD6723E7E9D}" type="presParOf" srcId="{1DCA4F1A-78EB-544C-8686-97C091A77664}" destId="{DF152C6C-92F2-174A-9349-357A8FD6724A}" srcOrd="1" destOrd="0" presId="urn:microsoft.com/office/officeart/2005/8/layout/hierarchy1"/>
    <dgm:cxn modelId="{80F557B9-B95E-E04C-ABDD-BD7BE680C9AD}" type="presParOf" srcId="{AFB69F14-4D96-454C-8FD3-EE9E936005BD}" destId="{189171C4-7542-644F-B725-82F5B8082B36}" srcOrd="1" destOrd="0" presId="urn:microsoft.com/office/officeart/2005/8/layout/hierarchy1"/>
    <dgm:cxn modelId="{D5968017-EE8C-C349-8879-03250051717A}" type="presParOf" srcId="{189171C4-7542-644F-B725-82F5B8082B36}" destId="{7A0EC245-AEA4-8042-953E-C3E1E2CB86A6}" srcOrd="0" destOrd="0" presId="urn:microsoft.com/office/officeart/2005/8/layout/hierarchy1"/>
    <dgm:cxn modelId="{798145E8-C635-1F45-B596-5C142E25B5BB}" type="presParOf" srcId="{189171C4-7542-644F-B725-82F5B8082B36}" destId="{3BF44CF6-831A-EC4F-934C-EC66A8144B62}" srcOrd="1" destOrd="0" presId="urn:microsoft.com/office/officeart/2005/8/layout/hierarchy1"/>
    <dgm:cxn modelId="{E763B0A8-E908-8845-9191-F7134987C0C4}" type="presParOf" srcId="{3BF44CF6-831A-EC4F-934C-EC66A8144B62}" destId="{884AB3E4-4022-6F47-A4DE-830A41CA7332}" srcOrd="0" destOrd="0" presId="urn:microsoft.com/office/officeart/2005/8/layout/hierarchy1"/>
    <dgm:cxn modelId="{6BFABAFC-2693-9B43-B66F-548423D18F6F}" type="presParOf" srcId="{884AB3E4-4022-6F47-A4DE-830A41CA7332}" destId="{2532AB17-55C6-1545-B46B-BF0C359BFD0A}" srcOrd="0" destOrd="0" presId="urn:microsoft.com/office/officeart/2005/8/layout/hierarchy1"/>
    <dgm:cxn modelId="{A4A1D583-0FEA-9747-9284-93100B6D73DC}" type="presParOf" srcId="{884AB3E4-4022-6F47-A4DE-830A41CA7332}" destId="{2E1ABF47-7210-A84E-B0CB-B8DBBEC4BE24}" srcOrd="1" destOrd="0" presId="urn:microsoft.com/office/officeart/2005/8/layout/hierarchy1"/>
    <dgm:cxn modelId="{69B73208-68C1-A543-AE49-F847D80758A5}" type="presParOf" srcId="{3BF44CF6-831A-EC4F-934C-EC66A8144B62}" destId="{D32F3431-F1AE-C44E-9642-DD0E23EAF068}" srcOrd="1" destOrd="0" presId="urn:microsoft.com/office/officeart/2005/8/layout/hierarchy1"/>
    <dgm:cxn modelId="{09C7A5A5-D477-4149-B70D-D361E2BC5A93}" type="presParOf" srcId="{189171C4-7542-644F-B725-82F5B8082B36}" destId="{AD3BFEDA-6F4B-FD43-9ABB-D564FC6E4E35}" srcOrd="2" destOrd="0" presId="urn:microsoft.com/office/officeart/2005/8/layout/hierarchy1"/>
    <dgm:cxn modelId="{0C35884D-D19A-734A-AF2A-49634337F42B}" type="presParOf" srcId="{189171C4-7542-644F-B725-82F5B8082B36}" destId="{A195E064-4FED-DF49-8FF5-ACC3CFBE7F4F}" srcOrd="3" destOrd="0" presId="urn:microsoft.com/office/officeart/2005/8/layout/hierarchy1"/>
    <dgm:cxn modelId="{B71113F5-FC25-1046-90F0-4649473F2654}" type="presParOf" srcId="{A195E064-4FED-DF49-8FF5-ACC3CFBE7F4F}" destId="{29F9F5BF-980D-A449-AA73-1CE5CEB18263}" srcOrd="0" destOrd="0" presId="urn:microsoft.com/office/officeart/2005/8/layout/hierarchy1"/>
    <dgm:cxn modelId="{584F0AA5-28FC-D54E-9D07-9C18582F99AC}" type="presParOf" srcId="{29F9F5BF-980D-A449-AA73-1CE5CEB18263}" destId="{DE737134-C484-144A-9970-9FCE49C77C15}" srcOrd="0" destOrd="0" presId="urn:microsoft.com/office/officeart/2005/8/layout/hierarchy1"/>
    <dgm:cxn modelId="{DB7BF768-946A-7E4A-B455-085202271029}" type="presParOf" srcId="{29F9F5BF-980D-A449-AA73-1CE5CEB18263}" destId="{66897B6E-0725-1646-9F57-605FA11BF80D}" srcOrd="1" destOrd="0" presId="urn:microsoft.com/office/officeart/2005/8/layout/hierarchy1"/>
    <dgm:cxn modelId="{E1EDF39A-06A6-B945-9DA4-2DB7F2C7C6BF}" type="presParOf" srcId="{A195E064-4FED-DF49-8FF5-ACC3CFBE7F4F}" destId="{C51D7F3A-79FF-004A-9ED8-B0F41C085988}" srcOrd="1" destOrd="0" presId="urn:microsoft.com/office/officeart/2005/8/layout/hierarchy1"/>
    <dgm:cxn modelId="{9385DA70-2A95-3048-BA3D-B296FB37EF9B}" type="presParOf" srcId="{40489D45-4595-294A-8BF1-6AD56FC3CD4C}" destId="{981ADA94-28C2-6042-AAB8-FAD446F1CB22}" srcOrd="2" destOrd="0" presId="urn:microsoft.com/office/officeart/2005/8/layout/hierarchy1"/>
    <dgm:cxn modelId="{FE4ABB16-BC96-4846-A4FA-1193EB1D0414}" type="presParOf" srcId="{40489D45-4595-294A-8BF1-6AD56FC3CD4C}" destId="{527FA7FB-5B1C-9A41-BDF7-9147D247788C}" srcOrd="3" destOrd="0" presId="urn:microsoft.com/office/officeart/2005/8/layout/hierarchy1"/>
    <dgm:cxn modelId="{C5E29F53-5DBF-134F-86CA-9C5B6F47A191}" type="presParOf" srcId="{527FA7FB-5B1C-9A41-BDF7-9147D247788C}" destId="{75A68016-3B1A-DC43-9940-9F9E271F25B3}" srcOrd="0" destOrd="0" presId="urn:microsoft.com/office/officeart/2005/8/layout/hierarchy1"/>
    <dgm:cxn modelId="{3C6CD82A-EF07-AF42-88F4-329A74463A97}" type="presParOf" srcId="{75A68016-3B1A-DC43-9940-9F9E271F25B3}" destId="{23D90F8D-289A-5245-9AEB-3D5A74902FFE}" srcOrd="0" destOrd="0" presId="urn:microsoft.com/office/officeart/2005/8/layout/hierarchy1"/>
    <dgm:cxn modelId="{54F922D1-2223-4543-8A17-A8DDA4510D4A}" type="presParOf" srcId="{75A68016-3B1A-DC43-9940-9F9E271F25B3}" destId="{EFE8BEF1-46D5-634C-A8FC-218B88898420}" srcOrd="1" destOrd="0" presId="urn:microsoft.com/office/officeart/2005/8/layout/hierarchy1"/>
    <dgm:cxn modelId="{8C1F4BDE-303E-FB45-AF23-9D0F9AC164CF}" type="presParOf" srcId="{527FA7FB-5B1C-9A41-BDF7-9147D247788C}" destId="{035AAE31-F600-7D4E-8233-6BF0B7CBE98E}" srcOrd="1" destOrd="0" presId="urn:microsoft.com/office/officeart/2005/8/layout/hierarchy1"/>
    <dgm:cxn modelId="{0F84FEEB-BDAC-7647-9DF1-AF12484C2BCF}" type="presParOf" srcId="{035AAE31-F600-7D4E-8233-6BF0B7CBE98E}" destId="{D6CB7A34-DA06-8747-9021-68D7E45B5633}" srcOrd="0" destOrd="0" presId="urn:microsoft.com/office/officeart/2005/8/layout/hierarchy1"/>
    <dgm:cxn modelId="{CEA46E66-EB10-3A46-B6AA-31033B6E7949}" type="presParOf" srcId="{035AAE31-F600-7D4E-8233-6BF0B7CBE98E}" destId="{1D15471A-6F47-954F-BEFB-E46CB1611BC8}" srcOrd="1" destOrd="0" presId="urn:microsoft.com/office/officeart/2005/8/layout/hierarchy1"/>
    <dgm:cxn modelId="{A4382A09-2BBE-6E4A-B89A-CDDC4FA94037}" type="presParOf" srcId="{1D15471A-6F47-954F-BEFB-E46CB1611BC8}" destId="{5B06E486-5B4E-0846-869D-32DB15D150E8}" srcOrd="0" destOrd="0" presId="urn:microsoft.com/office/officeart/2005/8/layout/hierarchy1"/>
    <dgm:cxn modelId="{0F4C9A1F-53D0-2647-A9AC-288C15113F04}" type="presParOf" srcId="{5B06E486-5B4E-0846-869D-32DB15D150E8}" destId="{B7250FD4-0E84-F543-BB04-C614C9FAE46D}" srcOrd="0" destOrd="0" presId="urn:microsoft.com/office/officeart/2005/8/layout/hierarchy1"/>
    <dgm:cxn modelId="{7AA39112-78CE-E440-9F0A-014F63D77604}" type="presParOf" srcId="{5B06E486-5B4E-0846-869D-32DB15D150E8}" destId="{86F85E66-8BAD-0540-B0A5-0D9993854B81}" srcOrd="1" destOrd="0" presId="urn:microsoft.com/office/officeart/2005/8/layout/hierarchy1"/>
    <dgm:cxn modelId="{1329BF89-7573-5D4C-8688-D6A9F9F3B7F4}" type="presParOf" srcId="{1D15471A-6F47-954F-BEFB-E46CB1611BC8}" destId="{E239523C-6710-354D-B511-F0E44AAA351B}" srcOrd="1" destOrd="0" presId="urn:microsoft.com/office/officeart/2005/8/layout/hierarchy1"/>
    <dgm:cxn modelId="{D186B9DF-ADCD-5C47-BFF5-85EE104493F3}" type="presParOf" srcId="{035AAE31-F600-7D4E-8233-6BF0B7CBE98E}" destId="{93EC850C-8842-EE4C-B2E1-158DAA333628}" srcOrd="2" destOrd="0" presId="urn:microsoft.com/office/officeart/2005/8/layout/hierarchy1"/>
    <dgm:cxn modelId="{9092A8F3-FD84-7340-A9A5-B654138C792F}" type="presParOf" srcId="{035AAE31-F600-7D4E-8233-6BF0B7CBE98E}" destId="{99FA2721-2458-6047-84D3-DA29B01F1941}" srcOrd="3" destOrd="0" presId="urn:microsoft.com/office/officeart/2005/8/layout/hierarchy1"/>
    <dgm:cxn modelId="{8916E288-D313-9540-89D9-63C00CCA71FC}" type="presParOf" srcId="{99FA2721-2458-6047-84D3-DA29B01F1941}" destId="{EBDC19EE-B466-D64C-992C-28AA6DE278A5}" srcOrd="0" destOrd="0" presId="urn:microsoft.com/office/officeart/2005/8/layout/hierarchy1"/>
    <dgm:cxn modelId="{4D4B71E3-409B-4F4C-AFB1-B49A1BC70B55}" type="presParOf" srcId="{EBDC19EE-B466-D64C-992C-28AA6DE278A5}" destId="{8FF1DC42-72F6-E34A-BA33-8F1D966FA554}" srcOrd="0" destOrd="0" presId="urn:microsoft.com/office/officeart/2005/8/layout/hierarchy1"/>
    <dgm:cxn modelId="{7CB7253B-0637-3246-AC0A-B7B37A4CCBB3}" type="presParOf" srcId="{EBDC19EE-B466-D64C-992C-28AA6DE278A5}" destId="{E5908A75-1E70-A546-9D66-413BECA9569B}" srcOrd="1" destOrd="0" presId="urn:microsoft.com/office/officeart/2005/8/layout/hierarchy1"/>
    <dgm:cxn modelId="{F2012516-2726-F848-B606-3BD06DE38C93}" type="presParOf" srcId="{99FA2721-2458-6047-84D3-DA29B01F1941}" destId="{9D44D507-A1BC-5741-94C8-99875FFFD22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AE034-D88F-D84C-A734-FA639390379D}">
      <dsp:nvSpPr>
        <dsp:cNvPr id="0" name=""/>
        <dsp:cNvSpPr/>
      </dsp:nvSpPr>
      <dsp:spPr>
        <a:xfrm>
          <a:off x="2475045" y="859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Data Preparation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8620"/>
        <a:ext cx="3763098" cy="570877"/>
      </dsp:txXfrm>
    </dsp:sp>
    <dsp:sp modelId="{AAE4106D-E350-F04D-8F96-F8BEAD792EC2}">
      <dsp:nvSpPr>
        <dsp:cNvPr id="0" name=""/>
        <dsp:cNvSpPr/>
      </dsp:nvSpPr>
      <dsp:spPr>
        <a:xfrm rot="5400000">
          <a:off x="4194274" y="631270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667286"/>
        <a:ext cx="259317" cy="252114"/>
      </dsp:txXfrm>
    </dsp:sp>
    <dsp:sp modelId="{9F5B3713-FAC5-B94D-A803-1A4B870A208B}">
      <dsp:nvSpPr>
        <dsp:cNvPr id="0" name=""/>
        <dsp:cNvSpPr/>
      </dsp:nvSpPr>
      <dsp:spPr>
        <a:xfrm>
          <a:off x="2475045" y="1087476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Features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1105237"/>
        <a:ext cx="3763098" cy="570877"/>
      </dsp:txXfrm>
    </dsp:sp>
    <dsp:sp modelId="{3923827C-1DA8-FF49-8B1E-FB8DF64DAC6C}">
      <dsp:nvSpPr>
        <dsp:cNvPr id="0" name=""/>
        <dsp:cNvSpPr/>
      </dsp:nvSpPr>
      <dsp:spPr>
        <a:xfrm rot="5400000">
          <a:off x="4194274" y="1717887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1753903"/>
        <a:ext cx="259317" cy="252114"/>
      </dsp:txXfrm>
    </dsp:sp>
    <dsp:sp modelId="{40484773-40DA-BA47-8603-DCB2790747B4}">
      <dsp:nvSpPr>
        <dsp:cNvPr id="0" name=""/>
        <dsp:cNvSpPr/>
      </dsp:nvSpPr>
      <dsp:spPr>
        <a:xfrm>
          <a:off x="2475045" y="2174093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Build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2191854"/>
        <a:ext cx="3763098" cy="570877"/>
      </dsp:txXfrm>
    </dsp:sp>
    <dsp:sp modelId="{C72F57F4-5101-D143-BAA2-1A12C29E0135}">
      <dsp:nvSpPr>
        <dsp:cNvPr id="0" name=""/>
        <dsp:cNvSpPr/>
      </dsp:nvSpPr>
      <dsp:spPr>
        <a:xfrm rot="5400000">
          <a:off x="4194274" y="2804504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2840520"/>
        <a:ext cx="259317" cy="252114"/>
      </dsp:txXfrm>
    </dsp:sp>
    <dsp:sp modelId="{DE4248B5-5AEA-5E4B-A409-A022208D6B5C}">
      <dsp:nvSpPr>
        <dsp:cNvPr id="0" name=""/>
        <dsp:cNvSpPr/>
      </dsp:nvSpPr>
      <dsp:spPr>
        <a:xfrm>
          <a:off x="2475045" y="3260710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Validate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3278471"/>
        <a:ext cx="3763098" cy="570877"/>
      </dsp:txXfrm>
    </dsp:sp>
    <dsp:sp modelId="{BCDBB15F-257C-9B44-9A4E-6C404C2D23EF}">
      <dsp:nvSpPr>
        <dsp:cNvPr id="0" name=""/>
        <dsp:cNvSpPr/>
      </dsp:nvSpPr>
      <dsp:spPr>
        <a:xfrm rot="5400000">
          <a:off x="4194274" y="3891121"/>
          <a:ext cx="360163" cy="43219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>
            <a:solidFill>
              <a:schemeClr val="tx1"/>
            </a:solidFill>
          </a:endParaRPr>
        </a:p>
      </dsp:txBody>
      <dsp:txXfrm rot="-5400000">
        <a:off x="4244698" y="3927137"/>
        <a:ext cx="259317" cy="252114"/>
      </dsp:txXfrm>
    </dsp:sp>
    <dsp:sp modelId="{A5908968-401D-1D48-A08E-9F5098B461FC}">
      <dsp:nvSpPr>
        <dsp:cNvPr id="0" name=""/>
        <dsp:cNvSpPr/>
      </dsp:nvSpPr>
      <dsp:spPr>
        <a:xfrm>
          <a:off x="2475045" y="4347327"/>
          <a:ext cx="3798620" cy="6063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Deploy Model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492806" y="4365088"/>
        <a:ext cx="3763098" cy="570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850C-8842-EE4C-B2E1-158DAA333628}">
      <dsp:nvSpPr>
        <dsp:cNvPr id="0" name=""/>
        <dsp:cNvSpPr/>
      </dsp:nvSpPr>
      <dsp:spPr>
        <a:xfrm>
          <a:off x="558038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B7A34-DA06-8747-9021-68D7E45B5633}">
      <dsp:nvSpPr>
        <dsp:cNvPr id="0" name=""/>
        <dsp:cNvSpPr/>
      </dsp:nvSpPr>
      <dsp:spPr>
        <a:xfrm>
          <a:off x="4621631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ADA94-28C2-6042-AAB8-FAD446F1CB22}">
      <dsp:nvSpPr>
        <dsp:cNvPr id="0" name=""/>
        <dsp:cNvSpPr/>
      </dsp:nvSpPr>
      <dsp:spPr>
        <a:xfrm>
          <a:off x="3662880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1917500" y="310940"/>
              </a:lnTo>
              <a:lnTo>
                <a:pt x="191750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BFEDA-6F4B-FD43-9ABB-D564FC6E4E35}">
      <dsp:nvSpPr>
        <dsp:cNvPr id="0" name=""/>
        <dsp:cNvSpPr/>
      </dsp:nvSpPr>
      <dsp:spPr>
        <a:xfrm>
          <a:off x="174537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40"/>
              </a:lnTo>
              <a:lnTo>
                <a:pt x="958750" y="310940"/>
              </a:lnTo>
              <a:lnTo>
                <a:pt x="95875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C245-AEA4-8042-953E-C3E1E2CB86A6}">
      <dsp:nvSpPr>
        <dsp:cNvPr id="0" name=""/>
        <dsp:cNvSpPr/>
      </dsp:nvSpPr>
      <dsp:spPr>
        <a:xfrm>
          <a:off x="786629" y="2842262"/>
          <a:ext cx="958750" cy="456278"/>
        </a:xfrm>
        <a:custGeom>
          <a:avLst/>
          <a:gdLst/>
          <a:ahLst/>
          <a:cxnLst/>
          <a:rect l="0" t="0" r="0" b="0"/>
          <a:pathLst>
            <a:path>
              <a:moveTo>
                <a:pt x="958750" y="0"/>
              </a:moveTo>
              <a:lnTo>
                <a:pt x="95875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4CFAE-6F48-6140-86C8-8227960FA65D}">
      <dsp:nvSpPr>
        <dsp:cNvPr id="0" name=""/>
        <dsp:cNvSpPr/>
      </dsp:nvSpPr>
      <dsp:spPr>
        <a:xfrm>
          <a:off x="1745379" y="1389755"/>
          <a:ext cx="1917500" cy="456278"/>
        </a:xfrm>
        <a:custGeom>
          <a:avLst/>
          <a:gdLst/>
          <a:ahLst/>
          <a:cxnLst/>
          <a:rect l="0" t="0" r="0" b="0"/>
          <a:pathLst>
            <a:path>
              <a:moveTo>
                <a:pt x="1917500" y="0"/>
              </a:moveTo>
              <a:lnTo>
                <a:pt x="1917500" y="310940"/>
              </a:lnTo>
              <a:lnTo>
                <a:pt x="0" y="310940"/>
              </a:lnTo>
              <a:lnTo>
                <a:pt x="0" y="45627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79228-A676-D249-B5D3-B4E74982FF22}">
      <dsp:nvSpPr>
        <dsp:cNvPr id="0" name=""/>
        <dsp:cNvSpPr/>
      </dsp:nvSpPr>
      <dsp:spPr>
        <a:xfrm>
          <a:off x="2878448" y="393526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F57DC8-9D27-AE49-80DE-17D78ACDCBAD}">
      <dsp:nvSpPr>
        <dsp:cNvPr id="0" name=""/>
        <dsp:cNvSpPr/>
      </dsp:nvSpPr>
      <dsp:spPr>
        <a:xfrm>
          <a:off x="3052766" y="559128"/>
          <a:ext cx="1568864" cy="996228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# of Previous Entries in Prison</a:t>
          </a:r>
          <a:endParaRPr lang="en-US" sz="1800" b="1" kern="1200" dirty="0"/>
        </a:p>
      </dsp:txBody>
      <dsp:txXfrm>
        <a:off x="3081945" y="588307"/>
        <a:ext cx="1510506" cy="937870"/>
      </dsp:txXfrm>
    </dsp:sp>
    <dsp:sp modelId="{4F130D86-C22E-464D-BF3D-C9ED76E0243D}">
      <dsp:nvSpPr>
        <dsp:cNvPr id="0" name=""/>
        <dsp:cNvSpPr/>
      </dsp:nvSpPr>
      <dsp:spPr>
        <a:xfrm>
          <a:off x="960947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52C6C-92F2-174A-9349-357A8FD6724A}">
      <dsp:nvSpPr>
        <dsp:cNvPr id="0" name=""/>
        <dsp:cNvSpPr/>
      </dsp:nvSpPr>
      <dsp:spPr>
        <a:xfrm>
          <a:off x="1135266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Average length of stay in Prison</a:t>
          </a:r>
          <a:endParaRPr lang="en-US" sz="1800" kern="1200" dirty="0"/>
        </a:p>
      </dsp:txBody>
      <dsp:txXfrm>
        <a:off x="1164445" y="2040814"/>
        <a:ext cx="1510506" cy="937870"/>
      </dsp:txXfrm>
    </dsp:sp>
    <dsp:sp modelId="{2532AB17-55C6-1545-B46B-BF0C359BFD0A}">
      <dsp:nvSpPr>
        <dsp:cNvPr id="0" name=""/>
        <dsp:cNvSpPr/>
      </dsp:nvSpPr>
      <dsp:spPr>
        <a:xfrm>
          <a:off x="2197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1ABF47-7210-A84E-B0CB-B8DBBEC4BE24}">
      <dsp:nvSpPr>
        <dsp:cNvPr id="0" name=""/>
        <dsp:cNvSpPr/>
      </dsp:nvSpPr>
      <dsp:spPr>
        <a:xfrm>
          <a:off x="176515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Negative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2/100</a:t>
          </a:r>
          <a:endParaRPr lang="en-US" sz="1800" kern="1200" dirty="0"/>
        </a:p>
      </dsp:txBody>
      <dsp:txXfrm>
        <a:off x="205694" y="3493321"/>
        <a:ext cx="1510506" cy="937870"/>
      </dsp:txXfrm>
    </dsp:sp>
    <dsp:sp modelId="{DE737134-C484-144A-9970-9FCE49C77C15}">
      <dsp:nvSpPr>
        <dsp:cNvPr id="0" name=""/>
        <dsp:cNvSpPr/>
      </dsp:nvSpPr>
      <dsp:spPr>
        <a:xfrm>
          <a:off x="1919698" y="3298540"/>
          <a:ext cx="1568864" cy="996228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97B6E-0725-1646-9F57-605FA11BF80D}">
      <dsp:nvSpPr>
        <dsp:cNvPr id="0" name=""/>
        <dsp:cNvSpPr/>
      </dsp:nvSpPr>
      <dsp:spPr>
        <a:xfrm>
          <a:off x="2094016" y="3464142"/>
          <a:ext cx="1568864" cy="996228"/>
        </a:xfrm>
        <a:prstGeom prst="roundRect">
          <a:avLst>
            <a:gd name="adj" fmla="val 10000"/>
          </a:avLst>
        </a:prstGeom>
        <a:solidFill>
          <a:srgbClr val="E60002">
            <a:alpha val="21176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Positive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32/50</a:t>
          </a:r>
          <a:endParaRPr lang="en-US" sz="1800" kern="1200" dirty="0"/>
        </a:p>
      </dsp:txBody>
      <dsp:txXfrm>
        <a:off x="2123195" y="3493321"/>
        <a:ext cx="1510506" cy="937870"/>
      </dsp:txXfrm>
    </dsp:sp>
    <dsp:sp modelId="{23D90F8D-289A-5245-9AEB-3D5A74902FFE}">
      <dsp:nvSpPr>
        <dsp:cNvPr id="0" name=""/>
        <dsp:cNvSpPr/>
      </dsp:nvSpPr>
      <dsp:spPr>
        <a:xfrm>
          <a:off x="4795949" y="1846033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E8BEF1-46D5-634C-A8FC-218B88898420}">
      <dsp:nvSpPr>
        <dsp:cNvPr id="0" name=""/>
        <dsp:cNvSpPr/>
      </dsp:nvSpPr>
      <dsp:spPr>
        <a:xfrm>
          <a:off x="4970267" y="2011635"/>
          <a:ext cx="1568864" cy="9962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Average length of stay in Prison</a:t>
          </a:r>
          <a:endParaRPr lang="en-US" sz="1800" kern="1200" dirty="0"/>
        </a:p>
      </dsp:txBody>
      <dsp:txXfrm>
        <a:off x="4999446" y="2040814"/>
        <a:ext cx="1510506" cy="937870"/>
      </dsp:txXfrm>
    </dsp:sp>
    <dsp:sp modelId="{B7250FD4-0E84-F543-BB04-C614C9FAE46D}">
      <dsp:nvSpPr>
        <dsp:cNvPr id="0" name=""/>
        <dsp:cNvSpPr/>
      </dsp:nvSpPr>
      <dsp:spPr>
        <a:xfrm>
          <a:off x="3837199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F85E66-8BAD-0540-B0A5-0D9993854B81}">
      <dsp:nvSpPr>
        <dsp:cNvPr id="0" name=""/>
        <dsp:cNvSpPr/>
      </dsp:nvSpPr>
      <dsp:spPr>
        <a:xfrm>
          <a:off x="4011517" y="3464142"/>
          <a:ext cx="1568864" cy="996228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Negative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18/60</a:t>
          </a:r>
          <a:endParaRPr lang="en-US" sz="1800" kern="1200" dirty="0"/>
        </a:p>
      </dsp:txBody>
      <dsp:txXfrm>
        <a:off x="4040696" y="3493321"/>
        <a:ext cx="1510506" cy="937870"/>
      </dsp:txXfrm>
    </dsp:sp>
    <dsp:sp modelId="{8FF1DC42-72F6-E34A-BA33-8F1D966FA554}">
      <dsp:nvSpPr>
        <dsp:cNvPr id="0" name=""/>
        <dsp:cNvSpPr/>
      </dsp:nvSpPr>
      <dsp:spPr>
        <a:xfrm>
          <a:off x="5754700" y="3298540"/>
          <a:ext cx="1568864" cy="99622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908A75-1E70-A546-9D66-413BECA9569B}">
      <dsp:nvSpPr>
        <dsp:cNvPr id="0" name=""/>
        <dsp:cNvSpPr/>
      </dsp:nvSpPr>
      <dsp:spPr>
        <a:xfrm>
          <a:off x="5929018" y="3464142"/>
          <a:ext cx="1568864" cy="99622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Class: Positive</a:t>
          </a:r>
          <a:br>
            <a:rPr lang="en-US" sz="1800" kern="1200" dirty="0" smtClean="0"/>
          </a:br>
          <a:r>
            <a:rPr lang="en-US" sz="1800" kern="1200" dirty="0" err="1" smtClean="0"/>
            <a:t>prob</a:t>
          </a:r>
          <a:r>
            <a:rPr lang="en-US" sz="1800" kern="1200" dirty="0" smtClean="0"/>
            <a:t> = 84/120</a:t>
          </a:r>
          <a:endParaRPr lang="en-US" sz="1800" kern="1200" dirty="0"/>
        </a:p>
      </dsp:txBody>
      <dsp:txXfrm>
        <a:off x="5958197" y="3493321"/>
        <a:ext cx="1510506" cy="9378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Usps</a:t>
            </a:r>
            <a:endParaRPr lang="en-US" dirty="0" smtClean="0"/>
          </a:p>
          <a:p>
            <a:r>
              <a:rPr lang="en-US" dirty="0" smtClean="0"/>
              <a:t>Amazon/</a:t>
            </a:r>
            <a:r>
              <a:rPr lang="en-US" dirty="0" err="1" smtClean="0"/>
              <a:t>netflix</a:t>
            </a:r>
            <a:r>
              <a:rPr lang="en-US" dirty="0" smtClean="0"/>
              <a:t> - recommender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Health</a:t>
            </a:r>
          </a:p>
          <a:p>
            <a:r>
              <a:rPr lang="en-US" dirty="0" smtClean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7964798-FA9F-E444-B840-237E5530AC1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28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333A27-E603-F54F-821F-5753EB24605C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264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9522FF1-8175-FD4E-A50D-7EC8396582B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65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458513-1E1E-3546-8FC2-2EE3F0C17475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72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5E5D1-0A74-1244-A747-845142021607}" type="slidenum">
              <a:rPr lang="en-US"/>
              <a:pPr/>
              <a:t>74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1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05E23-A038-CB49-BB00-1BA6547B0D1D}" type="slidenum">
              <a:rPr lang="en-US"/>
              <a:pPr/>
              <a:t>81</a:t>
            </a:fld>
            <a:endParaRPr lang="en-US"/>
          </a:p>
        </p:txBody>
      </p:sp>
      <p:sp>
        <p:nvSpPr>
          <p:cNvPr id="112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0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B23BCA-F5FF-0B46-8299-934885437947}" type="slidenum">
              <a:rPr lang="en-US"/>
              <a:pPr/>
              <a:t>82</a:t>
            </a:fld>
            <a:endParaRPr lang="en-US"/>
          </a:p>
        </p:txBody>
      </p:sp>
      <p:sp>
        <p:nvSpPr>
          <p:cNvPr id="111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7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1D92A-3037-F443-8BC5-7874E1A2A9D9}" type="slidenum">
              <a:rPr lang="en-US"/>
              <a:pPr/>
              <a:t>83</a:t>
            </a:fld>
            <a:endParaRPr lang="en-US"/>
          </a:p>
        </p:txBody>
      </p:sp>
      <p:sp>
        <p:nvSpPr>
          <p:cNvPr id="114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23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57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5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6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B76FD5A-ACBB-564B-8670-2F3D6DE540C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62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4E27B5-5945-554E-AD83-AF40BA007DCB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03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Maximizes a margin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406FBB8-DF42-6946-BF4A-EE3542257BA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7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                  University of Chicago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wmf"/><Relationship Id="rId7" Type="http://schemas.openxmlformats.org/officeDocument/2006/relationships/image" Target="../media/image19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2.wmf"/><Relationship Id="rId6" Type="http://schemas.openxmlformats.org/officeDocument/2006/relationships/hyperlink" Target="http://www.umiacs.umd.edu/~joseph/support-vector-machines4.pdf" TargetMode="Externa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hyperlink" Target="https://www.youtube.com/user/dataschool/playlists?shelf_id=4&amp;sort=dd&amp;view=5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656" y="1851285"/>
            <a:ext cx="8458200" cy="1470025"/>
          </a:xfrm>
        </p:spPr>
        <p:txBody>
          <a:bodyPr/>
          <a:lstStyle/>
          <a:p>
            <a:r>
              <a:rPr lang="en-US" dirty="0" smtClean="0"/>
              <a:t>(Almost) All of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78654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Rayid</a:t>
            </a:r>
            <a:r>
              <a:rPr lang="en-US" sz="3600" dirty="0" smtClean="0"/>
              <a:t> </a:t>
            </a:r>
            <a:r>
              <a:rPr lang="en-US" sz="3600" dirty="0" smtClean="0"/>
              <a:t>Ghani</a:t>
            </a: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6074661"/>
            <a:ext cx="9143999" cy="786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Slides liberally borrowed and customized from lots of excellent online sources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2658175" y="289944"/>
            <a:ext cx="391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Applied Data Analytics for Public Policy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outcome or dependent variable is present</a:t>
            </a:r>
          </a:p>
          <a:p>
            <a:endParaRPr lang="en-US" dirty="0"/>
          </a:p>
          <a:p>
            <a:r>
              <a:rPr lang="en-US" dirty="0" smtClean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Clustering (cluster analysis)</a:t>
            </a:r>
          </a:p>
          <a:p>
            <a:pPr lvl="1"/>
            <a:r>
              <a:rPr lang="en-US" dirty="0" smtClean="0"/>
              <a:t>Principal Components Analysis</a:t>
            </a:r>
          </a:p>
          <a:p>
            <a:pPr lvl="1"/>
            <a:r>
              <a:rPr lang="en-US" dirty="0" smtClean="0"/>
              <a:t>Association Rules (beer and diapers)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Unsupervised Learning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147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</a:t>
            </a:r>
            <a:r>
              <a:rPr lang="en-US" dirty="0" smtClean="0"/>
              <a:t>clusters </a:t>
            </a:r>
            <a:r>
              <a:rPr lang="en-US" dirty="0"/>
              <a:t>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</a:t>
            </a:r>
            <a:r>
              <a:rPr lang="en-US" u="sng" dirty="0" smtClean="0"/>
              <a:t>-cluster</a:t>
            </a:r>
            <a:r>
              <a:rPr lang="en-US" dirty="0" smtClean="0"/>
              <a:t> </a:t>
            </a:r>
            <a:r>
              <a:rPr lang="en-US" dirty="0"/>
              <a:t>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</a:t>
            </a:r>
            <a:r>
              <a:rPr lang="en-US" u="sng" dirty="0" smtClean="0"/>
              <a:t>-cluster </a:t>
            </a:r>
            <a:r>
              <a:rPr lang="en-US" dirty="0" smtClean="0"/>
              <a:t>similarity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K-Means </a:t>
            </a:r>
            <a:r>
              <a:rPr lang="en-US" dirty="0"/>
              <a:t>i</a:t>
            </a:r>
            <a:r>
              <a:rPr lang="en-US" dirty="0" smtClean="0"/>
              <a:t>s the simplest and the most common algorithm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1</a:t>
            </a:r>
          </a:p>
        </p:txBody>
      </p:sp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12</a:t>
            </a:fld>
            <a:endParaRPr lang="en-US"/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2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13</a:t>
            </a:fld>
            <a:endParaRPr lang="en-US"/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5"/>
            <a:ext cx="685800" cy="660401"/>
            <a:chOff x="192" y="1824"/>
            <a:chExt cx="432" cy="41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3200" dirty="0"/>
                <a:t>k</a:t>
              </a:r>
              <a:r>
                <a:rPr lang="en-US" sz="3200" baseline="-25000" dirty="0"/>
                <a:t>1</a:t>
              </a:r>
              <a:endParaRPr lang="en-US" baseline="-25000" dirty="0"/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noFill/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sz="2800" dirty="0"/>
                <a:t>k</a:t>
              </a:r>
              <a:r>
                <a:rPr lang="en-US" sz="2800" baseline="-25000" dirty="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</a:t>
            </a:r>
            <a:r>
              <a:rPr lang="en-US" sz="4000" dirty="0"/>
              <a:t> </a:t>
            </a:r>
            <a:r>
              <a:rPr lang="en-US" dirty="0"/>
              <a:t>3</a:t>
            </a:r>
          </a:p>
        </p:txBody>
      </p:sp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14</a:t>
            </a:fld>
            <a:endParaRPr lang="en-US"/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85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15</a:t>
            </a:fld>
            <a:endParaRPr lang="en-US"/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286000"/>
            <a:ext cx="2133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</a:t>
            </a:r>
            <a:r>
              <a:rPr lang="en-US" dirty="0" smtClean="0"/>
              <a:t>center</a:t>
            </a:r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example, step 4 …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16</a:t>
            </a:fld>
            <a:endParaRPr lang="en-US"/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0" name="Text Box 36"/>
          <p:cNvSpPr txBox="1">
            <a:spLocks noChangeArrowheads="1"/>
          </p:cNvSpPr>
          <p:nvPr/>
        </p:nvSpPr>
        <p:spPr bwMode="auto">
          <a:xfrm>
            <a:off x="152400" y="3816350"/>
            <a:ext cx="1828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smtClean="0"/>
              <a:t>Reassigned Data points</a:t>
            </a:r>
          </a:p>
        </p:txBody>
      </p: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371600" y="2209800"/>
            <a:ext cx="15240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noFill/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2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17</a:t>
            </a:fld>
            <a:endParaRPr lang="en-US"/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5"/>
            <a:ext cx="685800" cy="533401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18</a:t>
            </a:fld>
            <a:endParaRPr lang="en-US"/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29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Randomly choose </a:t>
            </a:r>
            <a:r>
              <a:rPr lang="en-US" i="1" dirty="0"/>
              <a:t>k</a:t>
            </a:r>
            <a:r>
              <a:rPr lang="en-US" dirty="0"/>
              <a:t> data points (seeds)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, cluster centers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marL="971550" lvl="1" indent="-514350">
              <a:buSzTx/>
              <a:buFont typeface="+mj-lt"/>
              <a:buAutoNum type="arabicPeriod"/>
            </a:pPr>
            <a:r>
              <a:rPr lang="en-US" dirty="0"/>
              <a:t>If a convergence criterion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  <p:sp>
        <p:nvSpPr>
          <p:cNvPr id="2" name="U-Turn Arrow 1"/>
          <p:cNvSpPr/>
          <p:nvPr/>
        </p:nvSpPr>
        <p:spPr>
          <a:xfrm rot="5400000" flipH="1">
            <a:off x="7593106" y="3904457"/>
            <a:ext cx="1810870" cy="753036"/>
          </a:xfrm>
          <a:prstGeom prst="uturnArrow">
            <a:avLst>
              <a:gd name="adj1" fmla="val 15476"/>
              <a:gd name="adj2" fmla="val 25000"/>
              <a:gd name="adj3" fmla="val 31349"/>
              <a:gd name="adj4" fmla="val 43750"/>
              <a:gd name="adj5" fmla="val 100000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5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Machine Learning?</a:t>
            </a:r>
          </a:p>
          <a:p>
            <a:r>
              <a:rPr lang="en-US" dirty="0" smtClean="0"/>
              <a:t>Examples in the real world</a:t>
            </a:r>
          </a:p>
          <a:p>
            <a:r>
              <a:rPr lang="en-US" dirty="0" smtClean="0"/>
              <a:t>How to solve problems using ML?</a:t>
            </a:r>
          </a:p>
          <a:p>
            <a:r>
              <a:rPr lang="en-US" dirty="0" smtClean="0"/>
              <a:t>How to evaluate methods?</a:t>
            </a:r>
          </a:p>
          <a:p>
            <a:r>
              <a:rPr lang="en-US" dirty="0" smtClean="0"/>
              <a:t>Methods</a:t>
            </a:r>
            <a:endParaRPr lang="en-US" dirty="0"/>
          </a:p>
          <a:p>
            <a:r>
              <a:rPr lang="en-US" dirty="0" smtClean="0"/>
              <a:t>Doing ML with Python and </a:t>
            </a:r>
            <a:r>
              <a:rPr lang="en-US" dirty="0" err="1" smtClean="0"/>
              <a:t>sklearn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60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More Clustering Methods</a:t>
            </a:r>
            <a:endParaRPr lang="en-US" dirty="0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80" y="1396343"/>
            <a:ext cx="8229600" cy="47244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K-means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Iteratively re-assign points to the nearest cluster center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Agglomerative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Start with each point as its own cluster and iteratively merge the closest clusters</a:t>
            </a:r>
          </a:p>
          <a:p>
            <a:pPr>
              <a:defRPr/>
            </a:pPr>
            <a:r>
              <a:rPr lang="en-US" dirty="0" smtClean="0">
                <a:ea typeface="+mn-ea"/>
              </a:rPr>
              <a:t>Mean-shift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Estimate modes of </a:t>
            </a:r>
            <a:r>
              <a:rPr lang="en-US" dirty="0" err="1" smtClean="0">
                <a:ea typeface="+mn-ea"/>
              </a:rPr>
              <a:t>pdf</a:t>
            </a: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Spectral clustering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Split the nodes in a graph based on assigned links with similarity weights</a:t>
            </a:r>
            <a:endParaRPr lang="en-US" dirty="0"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478" y="5844856"/>
            <a:ext cx="9020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+mn-ea"/>
              </a:rPr>
              <a:t>As we go down this chart, the clustering strategies have more tendency to transitively group points even if they are not nearby in feature space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123478" y="191851"/>
            <a:ext cx="878541" cy="801431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 Evaluation</a:t>
            </a:r>
          </a:p>
          <a:p>
            <a:endParaRPr lang="en-US" dirty="0"/>
          </a:p>
          <a:p>
            <a:r>
              <a:rPr lang="en-US" dirty="0" smtClean="0"/>
              <a:t>Task-Specific Evaluation</a:t>
            </a:r>
          </a:p>
          <a:p>
            <a:endParaRPr lang="en-US" dirty="0" smtClean="0"/>
          </a:p>
          <a:p>
            <a:r>
              <a:rPr lang="en-US" dirty="0" smtClean="0"/>
              <a:t>Same data can be clustered in different ways in different number of clusters</a:t>
            </a:r>
          </a:p>
          <a:p>
            <a:endParaRPr lang="en-US" dirty="0"/>
          </a:p>
          <a:p>
            <a:r>
              <a:rPr lang="en-US" dirty="0" smtClean="0"/>
              <a:t>Can be used to interactively explore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Clustering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7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Arial" charset="0"/>
              </a:rPr>
              <a:t>Training or Learning: </a:t>
            </a:r>
            <a:r>
              <a:rPr lang="en-US" sz="2400" dirty="0" smtClean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</a:t>
              </a:r>
              <a:r>
                <a:rPr lang="en-US" b="1" dirty="0" smtClean="0">
                  <a:latin typeface="Arial" charset="0"/>
                </a:rPr>
                <a:t>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38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 =  f(  )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Supervised learning </a:t>
            </a:r>
            <a:r>
              <a:rPr lang="en-US" dirty="0">
                <a:latin typeface="Arial" charset="0"/>
              </a:rPr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924404"/>
            <a:ext cx="8610600" cy="2466461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endParaRPr lang="en-US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Training: </a:t>
            </a:r>
            <a:r>
              <a:rPr lang="en-US" sz="2400" dirty="0" smtClean="0">
                <a:latin typeface="Arial" charset="0"/>
              </a:rPr>
              <a:t>Given a </a:t>
            </a:r>
            <a:r>
              <a:rPr lang="en-US" sz="2400" i="1" dirty="0" smtClean="0">
                <a:latin typeface="Arial" charset="0"/>
              </a:rPr>
              <a:t>training set </a:t>
            </a:r>
            <a:r>
              <a:rPr lang="en-US" sz="2400" dirty="0" smtClean="0">
                <a:latin typeface="Arial" charset="0"/>
              </a:rPr>
              <a:t>of labeled examples</a:t>
            </a:r>
            <a:r>
              <a:rPr lang="en-US" sz="2400" i="1" dirty="0" smtClean="0">
                <a:latin typeface="Arial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smtClean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 smtClean="0">
                <a:latin typeface="Arial" charset="0"/>
              </a:rPr>
              <a:t>, estimate the prediction function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 smtClean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 smtClean="0">
              <a:latin typeface="Arial" charset="0"/>
            </a:endParaRPr>
          </a:p>
          <a:p>
            <a:r>
              <a:rPr lang="en-US" sz="2400" b="1" dirty="0" smtClean="0">
                <a:latin typeface="Arial" charset="0"/>
              </a:rPr>
              <a:t>Scoring/Testing:</a:t>
            </a:r>
            <a:r>
              <a:rPr lang="en-US" sz="2400" dirty="0" smtClean="0">
                <a:latin typeface="Arial" charset="0"/>
              </a:rPr>
              <a:t> apply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 smtClean="0">
                <a:latin typeface="Arial" charset="0"/>
              </a:rPr>
              <a:t> to a new </a:t>
            </a:r>
            <a:r>
              <a:rPr lang="en-US" sz="2400" i="1" dirty="0" smtClean="0">
                <a:latin typeface="Arial" charset="0"/>
              </a:rPr>
              <a:t>example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latin typeface="Arial" charset="0"/>
              </a:rPr>
              <a:t> and output the predicted value 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 smtClean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</a:rPr>
              <a:t>)</a:t>
            </a:r>
            <a:endParaRPr lang="en-US" sz="2400" dirty="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function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 smtClean="0">
                <a:solidFill>
                  <a:srgbClr val="0000FF"/>
                </a:solidFill>
                <a:latin typeface="Arial" charset="0"/>
              </a:rPr>
              <a:t>y</a:t>
            </a:r>
            <a:endParaRPr lang="en-US" sz="6600" dirty="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 smtClean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23838" y="1354138"/>
          <a:ext cx="8748712" cy="4954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8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and Create label (outcome variable)</a:t>
            </a:r>
          </a:p>
          <a:p>
            <a:r>
              <a:rPr lang="en-US" dirty="0" smtClean="0"/>
              <a:t>Define and Create Features (predictors)</a:t>
            </a:r>
          </a:p>
          <a:p>
            <a:r>
              <a:rPr lang="en-US" dirty="0" smtClean="0"/>
              <a:t>Create Training and Validation Sets</a:t>
            </a:r>
          </a:p>
          <a:p>
            <a:r>
              <a:rPr lang="en-US" dirty="0" smtClean="0"/>
              <a:t>Train model(s) on Training Set</a:t>
            </a:r>
          </a:p>
          <a:p>
            <a:r>
              <a:rPr lang="en-US" dirty="0" smtClean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a prediction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You’ve run a large number of different types of models</a:t>
            </a:r>
          </a:p>
          <a:p>
            <a:endParaRPr lang="en-US" dirty="0"/>
          </a:p>
          <a:p>
            <a:r>
              <a:rPr lang="en-US" dirty="0" smtClean="0"/>
              <a:t>You need to understand what types of models work when, </a:t>
            </a:r>
            <a:r>
              <a:rPr lang="en-US" b="1" dirty="0" smtClean="0"/>
              <a:t>and</a:t>
            </a:r>
          </a:p>
          <a:p>
            <a:r>
              <a:rPr lang="en-US" dirty="0" smtClean="0"/>
              <a:t>You need to decide which one(s) to use in the </a:t>
            </a:r>
            <a:r>
              <a:rPr lang="en-US" b="1" dirty="0" smtClean="0"/>
              <a:t>future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Metric(s)</a:t>
            </a:r>
          </a:p>
          <a:p>
            <a:r>
              <a:rPr lang="en-US" dirty="0" smtClean="0"/>
              <a:t>Comparing to baselines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validate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3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6517" y="3350654"/>
            <a:ext cx="7823678" cy="917702"/>
            <a:chOff x="501627" y="3198043"/>
            <a:chExt cx="7823678" cy="917702"/>
          </a:xfrm>
          <a:solidFill>
            <a:schemeClr val="bg1"/>
          </a:solidFill>
        </p:grpSpPr>
        <p:sp>
          <p:nvSpPr>
            <p:cNvPr id="42" name="Rectangle 41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66517" y="3347943"/>
            <a:ext cx="7823678" cy="917702"/>
            <a:chOff x="501627" y="3198043"/>
            <a:chExt cx="7823678" cy="917702"/>
          </a:xfrm>
          <a:solidFill>
            <a:schemeClr val="accent2"/>
          </a:solidFill>
        </p:grpSpPr>
        <p:sp>
          <p:nvSpPr>
            <p:cNvPr id="13" name="Rectangle 12"/>
            <p:cNvSpPr/>
            <p:nvPr/>
          </p:nvSpPr>
          <p:spPr>
            <a:xfrm>
              <a:off x="3291934" y="320346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60713" y="319851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71492" y="3198044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89295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1528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1260" y="3208420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19807" y="32059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861575" y="3198043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1627" y="3204705"/>
              <a:ext cx="164592" cy="9073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Out-of-Sample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5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Formulate a policy or social science problem as a machine learning problem</a:t>
            </a:r>
          </a:p>
          <a:p>
            <a:endParaRPr lang="en-US" dirty="0"/>
          </a:p>
          <a:p>
            <a:r>
              <a:rPr lang="en-US" dirty="0" smtClean="0"/>
              <a:t>Understand, use, and evaluate machine learning methods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today, you should be able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0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-2.77778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-1.94444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1.66667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7 L -0.00226 0.509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7 L 0.0059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1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00087 0.5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4919" y="5069880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919" y="3353367"/>
            <a:ext cx="8229600" cy="907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N-fold Cross-Validation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919" y="1612793"/>
            <a:ext cx="822960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4919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93088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41257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89426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37593" y="1615945"/>
            <a:ext cx="1645920" cy="9073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3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00243 0.504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2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/>
          <a:p>
            <a:r>
              <a:rPr lang="en-US" dirty="0" smtClean="0"/>
              <a:t>Temporal Holdouts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09577"/>
            <a:ext cx="8229600" cy="67411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82" y="2177062"/>
            <a:ext cx="9148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2002                                                                                                                2017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-4082" y="2756264"/>
            <a:ext cx="9148082" cy="1129150"/>
            <a:chOff x="-4082" y="2756264"/>
            <a:chExt cx="9148082" cy="1129150"/>
          </a:xfrm>
        </p:grpSpPr>
        <p:sp>
          <p:nvSpPr>
            <p:cNvPr id="7" name="Rectangle 6"/>
            <p:cNvSpPr/>
            <p:nvPr/>
          </p:nvSpPr>
          <p:spPr>
            <a:xfrm>
              <a:off x="457200" y="2756264"/>
              <a:ext cx="2743200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082" y="3423749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2002                               2007  2008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87908" y="2756264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477218" y="2952684"/>
              <a:ext cx="884920" cy="1972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47148" y="278181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3963354"/>
            <a:ext cx="9148082" cy="1159515"/>
            <a:chOff x="0" y="3963354"/>
            <a:chExt cx="9148082" cy="1159515"/>
          </a:xfrm>
        </p:grpSpPr>
        <p:sp>
          <p:nvSpPr>
            <p:cNvPr id="14" name="Rectangle 13"/>
            <p:cNvSpPr/>
            <p:nvPr/>
          </p:nvSpPr>
          <p:spPr>
            <a:xfrm>
              <a:off x="459697" y="4025141"/>
              <a:ext cx="3330313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0011" y="4025141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3926041" y="4286520"/>
              <a:ext cx="884920" cy="1049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10961" y="3963354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4661204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2002                                       2008  2009</a:t>
              </a:r>
              <a:endParaRPr lang="en-US" sz="2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470" y="5150073"/>
            <a:ext cx="9148082" cy="1144525"/>
            <a:chOff x="47470" y="5150073"/>
            <a:chExt cx="9148082" cy="1144525"/>
          </a:xfrm>
        </p:grpSpPr>
        <p:sp>
          <p:nvSpPr>
            <p:cNvPr id="22" name="Rectangle 21"/>
            <p:cNvSpPr/>
            <p:nvPr/>
          </p:nvSpPr>
          <p:spPr>
            <a:xfrm>
              <a:off x="477186" y="5211860"/>
              <a:ext cx="3869961" cy="6400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Train</a:t>
              </a:r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62134" y="5211860"/>
              <a:ext cx="548640" cy="64008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4691919" y="5473239"/>
              <a:ext cx="691165" cy="1856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83084" y="5150073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70" y="5832933"/>
              <a:ext cx="9148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/>
                <a:t>2002                                               2009  </a:t>
              </a:r>
              <a:r>
                <a:rPr lang="en-US" sz="2400" dirty="0" smtClean="0"/>
                <a:t>2010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76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In-sample</a:t>
            </a:r>
          </a:p>
          <a:p>
            <a:r>
              <a:rPr lang="en-US" dirty="0" smtClean="0"/>
              <a:t>Out of sample</a:t>
            </a:r>
          </a:p>
          <a:p>
            <a:r>
              <a:rPr lang="en-US" dirty="0" smtClean="0"/>
              <a:t>Multiple Out-of-sample (Hold-out) Splits</a:t>
            </a:r>
          </a:p>
          <a:p>
            <a:r>
              <a:rPr lang="en-US" dirty="0" smtClean="0"/>
              <a:t>Cross Validation</a:t>
            </a:r>
          </a:p>
          <a:p>
            <a:pPr lvl="1"/>
            <a:r>
              <a:rPr lang="en-US" dirty="0" smtClean="0"/>
              <a:t>Leave one out (LOO)</a:t>
            </a:r>
          </a:p>
          <a:p>
            <a:pPr lvl="1"/>
            <a:r>
              <a:rPr lang="en-US" dirty="0" smtClean="0"/>
              <a:t>K fold</a:t>
            </a:r>
          </a:p>
          <a:p>
            <a:r>
              <a:rPr lang="en-US" dirty="0" smtClean="0"/>
              <a:t>Temporal Holdouts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Modeling &amp; Validation</a:t>
            </a:r>
            <a:endParaRPr lang="en-US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7800" y="1537471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 Labels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10200" y="2932348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552450" y="1437994"/>
            <a:ext cx="3358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Training (Building)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004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6200" y="3087165"/>
            <a:ext cx="3048000" cy="546909"/>
            <a:chOff x="76200" y="3087165"/>
            <a:chExt cx="3048000" cy="546909"/>
          </a:xfrm>
        </p:grpSpPr>
        <p:grpSp>
          <p:nvGrpSpPr>
            <p:cNvPr id="54277" name="Group 12"/>
            <p:cNvGrpSpPr>
              <a:grpSpLocks/>
            </p:cNvGrpSpPr>
            <p:nvPr/>
          </p:nvGrpSpPr>
          <p:grpSpPr bwMode="auto">
            <a:xfrm>
              <a:off x="76200" y="3087165"/>
              <a:ext cx="2438400" cy="546909"/>
              <a:chOff x="228600" y="1417320"/>
              <a:chExt cx="2438400" cy="2849880"/>
            </a:xfrm>
          </p:grpSpPr>
          <p:sp>
            <p:nvSpPr>
              <p:cNvPr id="54296" name="TextBox 7"/>
              <p:cNvSpPr txBox="1">
                <a:spLocks noChangeArrowheads="1"/>
              </p:cNvSpPr>
              <p:nvPr/>
            </p:nvSpPr>
            <p:spPr bwMode="auto">
              <a:xfrm>
                <a:off x="427560" y="1417320"/>
                <a:ext cx="2133600" cy="738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Training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Data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2590800" y="3237148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48006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3" y="2528071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609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Features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351771" y="4236088"/>
            <a:ext cx="34742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0000"/>
                </a:solidFill>
              </a:rPr>
              <a:t>Testing (Validating)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6858000" y="3237148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932348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899360" y="4768755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89760" y="5073555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740160" y="507355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2442" y="4921401"/>
            <a:ext cx="2093558" cy="540986"/>
            <a:chOff x="132442" y="4921401"/>
            <a:chExt cx="2093558" cy="540986"/>
          </a:xfrm>
        </p:grpSpPr>
        <p:sp>
          <p:nvSpPr>
            <p:cNvPr id="20" name="Right Arrow 19"/>
            <p:cNvSpPr/>
            <p:nvPr/>
          </p:nvSpPr>
          <p:spPr>
            <a:xfrm>
              <a:off x="1692600" y="5073555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2442" y="4921401"/>
              <a:ext cx="1719729" cy="540986"/>
              <a:chOff x="132442" y="4921401"/>
              <a:chExt cx="1719729" cy="540986"/>
            </a:xfrm>
          </p:grpSpPr>
          <p:sp>
            <p:nvSpPr>
              <p:cNvPr id="10255" name="TextBox 21"/>
              <p:cNvSpPr txBox="1">
                <a:spLocks noChangeArrowheads="1"/>
              </p:cNvSpPr>
              <p:nvPr/>
            </p:nvSpPr>
            <p:spPr bwMode="auto">
              <a:xfrm>
                <a:off x="275160" y="4980447"/>
                <a:ext cx="157701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Test 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Data</a:t>
                </a: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>
                <a:off x="132442" y="4921401"/>
                <a:ext cx="1455135" cy="54098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5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Predictions are often scores between 0 and 1</a:t>
            </a:r>
          </a:p>
          <a:p>
            <a:r>
              <a:rPr lang="en-US" dirty="0" smtClean="0"/>
              <a:t>We need to first turn them into 0 or </a:t>
            </a:r>
            <a:r>
              <a:rPr lang="en-US" dirty="0" smtClean="0"/>
              <a:t>1 by selecting a threshold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Metrics</a:t>
            </a:r>
            <a:endParaRPr lang="en-US" dirty="0"/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89054"/>
              </p:ext>
            </p:extLst>
          </p:nvPr>
        </p:nvGraphicFramePr>
        <p:xfrm>
          <a:off x="1490206" y="3687005"/>
          <a:ext cx="5630124" cy="2554470"/>
        </p:xfrm>
        <a:graphic>
          <a:graphicData uri="http://schemas.openxmlformats.org/drawingml/2006/table">
            <a:tbl>
              <a:tblPr/>
              <a:tblGrid>
                <a:gridCol w="794336"/>
                <a:gridCol w="2140583"/>
                <a:gridCol w="2695205"/>
              </a:tblGrid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24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57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6946" y="3102230"/>
            <a:ext cx="2722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Predicted </a:t>
            </a:r>
            <a:r>
              <a:rPr lang="en-US" sz="3200" dirty="0">
                <a:solidFill>
                  <a:srgbClr val="FF0000"/>
                </a:solidFill>
              </a:rPr>
              <a:t>Class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2988" y="4818021"/>
            <a:ext cx="216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Actual Class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= </a:t>
            </a:r>
            <a:r>
              <a:rPr lang="en-US" altLang="x-none" b="1" dirty="0">
                <a:latin typeface="Calibri" charset="0"/>
              </a:rPr>
              <a:t>(TP + TN</a:t>
            </a:r>
            <a:r>
              <a:rPr lang="en-US" altLang="x-none" b="1" dirty="0" smtClean="0">
                <a:latin typeface="Calibri" charset="0"/>
              </a:rPr>
              <a:t>) / (TP + TN + FP + FN)</a:t>
            </a:r>
          </a:p>
          <a:p>
            <a:endParaRPr lang="en-US" altLang="x-none" b="1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Precision (or PPV) = </a:t>
            </a:r>
            <a:r>
              <a:rPr lang="en-US" altLang="x-none" b="1" dirty="0" smtClean="0">
                <a:latin typeface="Calibri" charset="0"/>
              </a:rPr>
              <a:t>TP / (TP + FP)</a:t>
            </a:r>
            <a:br>
              <a:rPr lang="en-US" altLang="x-none" b="1" dirty="0" smtClean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Recall (or Sensitivity) = </a:t>
            </a:r>
            <a:r>
              <a:rPr lang="en-US" altLang="x-none" b="1" dirty="0" smtClean="0">
                <a:latin typeface="Calibri" charset="0"/>
              </a:rPr>
              <a:t>TP /</a:t>
            </a:r>
            <a:r>
              <a:rPr lang="en-US" altLang="x-none" dirty="0" smtClean="0">
                <a:latin typeface="Calibri" charset="0"/>
              </a:rPr>
              <a:t> </a:t>
            </a:r>
            <a:r>
              <a:rPr lang="en-US" altLang="x-none" b="1" dirty="0" smtClean="0">
                <a:latin typeface="Calibri" charset="0"/>
              </a:rPr>
              <a:t>(TP </a:t>
            </a:r>
            <a:r>
              <a:rPr lang="en-US" altLang="x-none" b="1" dirty="0">
                <a:latin typeface="Calibri" charset="0"/>
              </a:rPr>
              <a:t>+ </a:t>
            </a:r>
            <a:r>
              <a:rPr lang="en-US" altLang="x-none" b="1" dirty="0" smtClean="0">
                <a:latin typeface="Calibri" charset="0"/>
              </a:rPr>
              <a:t>FN)</a:t>
            </a:r>
            <a:br>
              <a:rPr lang="en-US" altLang="x-none" b="1" dirty="0" smtClean="0">
                <a:latin typeface="Calibri" charset="0"/>
              </a:rPr>
            </a:br>
            <a:endParaRPr lang="en-US" altLang="x-none" dirty="0">
              <a:latin typeface="Calibri" charset="0"/>
            </a:endParaRPr>
          </a:p>
          <a:p>
            <a:r>
              <a:rPr lang="en-US" altLang="x-none" dirty="0" smtClean="0">
                <a:latin typeface="Calibri" charset="0"/>
              </a:rPr>
              <a:t>Specificity = TNR</a:t>
            </a:r>
            <a:endParaRPr lang="en-US" altLang="x-none" dirty="0">
              <a:latin typeface="Calibri" charset="0"/>
            </a:endParaRPr>
          </a:p>
          <a:p>
            <a:endParaRPr lang="en-US" altLang="x-none" dirty="0" smtClean="0">
              <a:latin typeface="Calibri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mr-IN" dirty="0" smtClean="0"/>
              <a:t>–</a:t>
            </a:r>
            <a:r>
              <a:rPr lang="en-US" dirty="0" smtClean="0"/>
              <a:t> Metrics (at a threshold k)</a:t>
            </a:r>
            <a:endParaRPr lang="en-US" dirty="0"/>
          </a:p>
        </p:txBody>
      </p:sp>
      <p:graphicFrame>
        <p:nvGraphicFramePr>
          <p:cNvPr id="4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6564"/>
              </p:ext>
            </p:extLst>
          </p:nvPr>
        </p:nvGraphicFramePr>
        <p:xfrm>
          <a:off x="4631960" y="4549123"/>
          <a:ext cx="4461011" cy="1860633"/>
        </p:xfrm>
        <a:graphic>
          <a:graphicData uri="http://schemas.openxmlformats.org/drawingml/2006/table">
            <a:tbl>
              <a:tblPr/>
              <a:tblGrid>
                <a:gridCol w="629390"/>
                <a:gridCol w="1888008"/>
                <a:gridCol w="1943613"/>
              </a:tblGrid>
              <a:tr h="48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Yes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61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No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5" marR="78005" marT="39002" marB="390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marL="78005" marR="78005" marT="39002" marB="390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99153" y="4109551"/>
            <a:ext cx="2322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Predicted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3477263" y="5011323"/>
            <a:ext cx="1847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Actual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4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0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Varying the Threshold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0" y="905957"/>
            <a:ext cx="8321113" cy="56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38" y="2050633"/>
            <a:ext cx="6429323" cy="4389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338" y="1316135"/>
            <a:ext cx="6638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Receiver Operator Characteristic Curve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28603" y="2263515"/>
            <a:ext cx="5441430" cy="361262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(predict most frequent class)</a:t>
            </a:r>
          </a:p>
          <a:p>
            <a:r>
              <a:rPr lang="en-US" dirty="0" smtClean="0"/>
              <a:t>Simple heuristics</a:t>
            </a:r>
          </a:p>
          <a:p>
            <a:r>
              <a:rPr lang="en-US" dirty="0" smtClean="0"/>
              <a:t>Expert heuristics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- Baselines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Overfitting vs </a:t>
            </a:r>
            <a:r>
              <a:rPr lang="en-US" dirty="0" err="1" smtClean="0"/>
              <a:t>Underfitting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- 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5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(Some) Popular/Common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Nearest neighbor</a:t>
            </a:r>
          </a:p>
          <a:p>
            <a:r>
              <a:rPr lang="en-US" dirty="0"/>
              <a:t>Decision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Support Vector Machines</a:t>
            </a:r>
          </a:p>
          <a:p>
            <a:r>
              <a:rPr lang="en-US" dirty="0"/>
              <a:t>Bayes Classifier (not going to cover)</a:t>
            </a:r>
          </a:p>
          <a:p>
            <a:r>
              <a:rPr lang="en-US" dirty="0" smtClean="0"/>
              <a:t>Neural Networks (not going to cover)</a:t>
            </a:r>
          </a:p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Random </a:t>
            </a:r>
            <a:r>
              <a:rPr lang="en-US" dirty="0"/>
              <a:t>Forests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 dirty="0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dirty="0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 dirty="0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All we need is a distance function for our inputs</a:t>
            </a:r>
          </a:p>
          <a:p>
            <a:r>
              <a:rPr lang="en-US" sz="2400" dirty="0">
                <a:latin typeface="Arial" charset="0"/>
              </a:rPr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657600" y="2235200"/>
            <a:ext cx="1066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56337" name="TextBox 18"/>
          <p:cNvSpPr txBox="1">
            <a:spLocks noChangeArrowheads="1"/>
          </p:cNvSpPr>
          <p:nvPr/>
        </p:nvSpPr>
        <p:spPr bwMode="auto">
          <a:xfrm>
            <a:off x="990600" y="22860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56338" name="TextBox 19"/>
          <p:cNvSpPr txBox="1">
            <a:spLocks noChangeArrowheads="1"/>
          </p:cNvSpPr>
          <p:nvPr/>
        </p:nvSpPr>
        <p:spPr bwMode="auto">
          <a:xfrm>
            <a:off x="6248400" y="2133600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/>
          <p:cNvSpPr/>
          <p:nvPr/>
        </p:nvSpPr>
        <p:spPr>
          <a:xfrm>
            <a:off x="3505200" y="2209800"/>
            <a:ext cx="304800" cy="30480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8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940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296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0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K-NN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Simple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“Cheap” to </a:t>
            </a:r>
            <a:r>
              <a:rPr lang="en-US" dirty="0" smtClean="0">
                <a:latin typeface="Calibri" charset="0"/>
              </a:rPr>
              <a:t>train </a:t>
            </a:r>
            <a:r>
              <a:rPr lang="mr-IN" dirty="0" smtClean="0">
                <a:latin typeface="Calibri" charset="0"/>
              </a:rPr>
              <a:t>–</a:t>
            </a:r>
            <a:r>
              <a:rPr lang="en-US" dirty="0" smtClean="0">
                <a:latin typeface="Calibri" charset="0"/>
              </a:rPr>
              <a:t> just involves storing data</a:t>
            </a:r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Scoring new data can be slow (needs to compute distances)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Decision Trees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09136704"/>
              </p:ext>
            </p:extLst>
          </p:nvPr>
        </p:nvGraphicFramePr>
        <p:xfrm>
          <a:off x="969363" y="1397000"/>
          <a:ext cx="7500080" cy="485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6144" y="2578309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&gt;2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49281" y="2578309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&lt;=2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8343" y="4099205"/>
            <a:ext cx="1241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&lt;=90 days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664028" y="4128052"/>
            <a:ext cx="1113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&gt;90 days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67111" y="4216143"/>
            <a:ext cx="1170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&lt; 30 days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71755" y="4216143"/>
            <a:ext cx="1299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&gt;= 30 days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448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create a split?</a:t>
            </a:r>
          </a:p>
          <a:p>
            <a:r>
              <a:rPr lang="en-US" dirty="0" smtClean="0"/>
              <a:t>When to stop?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build a tree?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many features/predictors/variables do we choose to split?</a:t>
            </a:r>
          </a:p>
          <a:p>
            <a:endParaRPr lang="en-US" dirty="0"/>
          </a:p>
          <a:p>
            <a:r>
              <a:rPr lang="en-US" dirty="0" smtClean="0"/>
              <a:t>What do we want the split to result in?</a:t>
            </a:r>
          </a:p>
          <a:p>
            <a:pPr lvl="1"/>
            <a:r>
              <a:rPr lang="en-US" dirty="0" smtClean="0"/>
              <a:t>Purity of the leaf node</a:t>
            </a:r>
          </a:p>
          <a:p>
            <a:pPr lvl="1"/>
            <a:endParaRPr lang="en-US" dirty="0"/>
          </a:p>
          <a:p>
            <a:r>
              <a:rPr lang="en-US" dirty="0" smtClean="0"/>
              <a:t>How do we measure purity?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 split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284" b="3284"/>
          <a:stretch>
            <a:fillRect/>
          </a:stretch>
        </p:blipFill>
        <p:spPr>
          <a:xfrm>
            <a:off x="223280" y="1368795"/>
            <a:ext cx="8749772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4" b="8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66" b="3166"/>
          <a:stretch>
            <a:fillRect/>
          </a:stretch>
        </p:blipFill>
        <p:spPr>
          <a:xfrm>
            <a:off x="223280" y="1353805"/>
            <a:ext cx="8749772" cy="495464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6750" b="6750"/>
          <a:stretch>
            <a:fillRect/>
          </a:stretch>
        </p:blipFill>
        <p:spPr>
          <a:xfrm>
            <a:off x="223280" y="1212677"/>
            <a:ext cx="8749772" cy="4954647"/>
          </a:xfrm>
        </p:spPr>
      </p:pic>
    </p:spTree>
    <p:extLst>
      <p:ext uri="{BB962C8B-B14F-4D97-AF65-F5344CB8AC3E}">
        <p14:creationId xmlns:p14="http://schemas.microsoft.com/office/powerpoint/2010/main" val="19381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555" b="955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looking at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Goal: Adaptive, Scalable systems that are cost effective to build and maintain</a:t>
            </a:r>
          </a:p>
          <a:p>
            <a:endParaRPr lang="en-US" dirty="0" smtClean="0"/>
          </a:p>
          <a:p>
            <a:r>
              <a:rPr lang="en-US" dirty="0" smtClean="0"/>
              <a:t>Rules-based systems 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</a:t>
            </a:r>
            <a:r>
              <a:rPr lang="en-US" dirty="0" smtClean="0"/>
              <a:t>system</a:t>
            </a:r>
          </a:p>
          <a:p>
            <a:endParaRPr lang="en-US" dirty="0"/>
          </a:p>
          <a:p>
            <a:r>
              <a:rPr lang="en-US" dirty="0" smtClean="0"/>
              <a:t>People are better at “training” the system compared to “building”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0" t="3233" r="-1828"/>
          <a:stretch/>
        </p:blipFill>
        <p:spPr>
          <a:xfrm>
            <a:off x="148331" y="1603948"/>
            <a:ext cx="8995669" cy="479444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build</a:t>
            </a:r>
          </a:p>
          <a:p>
            <a:r>
              <a:rPr lang="en-US" dirty="0" smtClean="0"/>
              <a:t>Performance is ok</a:t>
            </a:r>
          </a:p>
          <a:p>
            <a:r>
              <a:rPr lang="en-US" dirty="0" smtClean="0"/>
              <a:t>Sometimes easy to understand</a:t>
            </a:r>
          </a:p>
          <a:p>
            <a:r>
              <a:rPr lang="en-US" dirty="0" smtClean="0"/>
              <a:t>Computationally Fast/Cheap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Trees: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Naïve Bayes</a:t>
            </a:r>
          </a:p>
        </p:txBody>
      </p:sp>
      <p:sp>
        <p:nvSpPr>
          <p:cNvPr id="4" name="Oval 3"/>
          <p:cNvSpPr/>
          <p:nvPr/>
        </p:nvSpPr>
        <p:spPr>
          <a:xfrm>
            <a:off x="51054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59436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6858000" y="3581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019800" y="22098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y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cxnSp>
        <p:nvCxnSpPr>
          <p:cNvPr id="10" name="Straight Arrow Connector 9"/>
          <p:cNvCxnSpPr>
            <a:stCxn id="8" idx="4"/>
          </p:cNvCxnSpPr>
          <p:nvPr/>
        </p:nvCxnSpPr>
        <p:spPr>
          <a:xfrm rot="5400000">
            <a:off x="5467350" y="2762250"/>
            <a:ext cx="8382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</p:cNvCxnSpPr>
          <p:nvPr/>
        </p:nvCxnSpPr>
        <p:spPr>
          <a:xfrm rot="5400000">
            <a:off x="5886450" y="3105150"/>
            <a:ext cx="762000" cy="38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</p:cNvCxnSpPr>
          <p:nvPr/>
        </p:nvCxnSpPr>
        <p:spPr>
          <a:xfrm rot="16200000" flipH="1">
            <a:off x="6305550" y="2724150"/>
            <a:ext cx="762000" cy="8001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0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981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Using Naïve Bayes 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Simple thing to try for categorical data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Very fast to train/test</a:t>
            </a:r>
          </a:p>
          <a:p>
            <a:endParaRPr lang="en-US">
              <a:latin typeface="Calibri" charset="0"/>
            </a:endParaRPr>
          </a:p>
          <a:p>
            <a:pPr>
              <a:buFont typeface="Arial" charset="0"/>
              <a:buNone/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848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Logistic Regression</a:t>
            </a:r>
          </a:p>
        </p:txBody>
      </p:sp>
      <p:grpSp>
        <p:nvGrpSpPr>
          <p:cNvPr id="83971" name="Group 25"/>
          <p:cNvGrpSpPr>
            <a:grpSpLocks/>
          </p:cNvGrpSpPr>
          <p:nvPr/>
        </p:nvGrpSpPr>
        <p:grpSpPr bwMode="auto">
          <a:xfrm rot="-2034317">
            <a:off x="5443538" y="1241425"/>
            <a:ext cx="2471737" cy="1665288"/>
            <a:chOff x="5334000" y="1447701"/>
            <a:chExt cx="2590800" cy="1665003"/>
          </a:xfrm>
        </p:grpSpPr>
        <p:sp>
          <p:nvSpPr>
            <p:cNvPr id="83990" name="TextBox 15"/>
            <p:cNvSpPr txBox="1">
              <a:spLocks noChangeArrowheads="1"/>
            </p:cNvSpPr>
            <p:nvPr/>
          </p:nvSpPr>
          <p:spPr bwMode="auto">
            <a:xfrm>
              <a:off x="66294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1" name="TextBox 16"/>
            <p:cNvSpPr txBox="1">
              <a:spLocks noChangeArrowheads="1"/>
            </p:cNvSpPr>
            <p:nvPr/>
          </p:nvSpPr>
          <p:spPr bwMode="auto">
            <a:xfrm>
              <a:off x="7162800" y="2057400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2" name="TextBox 17"/>
            <p:cNvSpPr txBox="1">
              <a:spLocks noChangeArrowheads="1"/>
            </p:cNvSpPr>
            <p:nvPr/>
          </p:nvSpPr>
          <p:spPr bwMode="auto">
            <a:xfrm>
              <a:off x="7162800" y="2743312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3" name="TextBox 18"/>
            <p:cNvSpPr txBox="1">
              <a:spLocks noChangeArrowheads="1"/>
            </p:cNvSpPr>
            <p:nvPr/>
          </p:nvSpPr>
          <p:spPr bwMode="auto">
            <a:xfrm>
              <a:off x="7696200" y="2590887"/>
              <a:ext cx="22860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4" name="TextBox 19"/>
            <p:cNvSpPr txBox="1">
              <a:spLocks noChangeArrowheads="1"/>
            </p:cNvSpPr>
            <p:nvPr/>
          </p:nvSpPr>
          <p:spPr bwMode="auto">
            <a:xfrm>
              <a:off x="5334000" y="1447701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5" name="TextBox 20"/>
            <p:cNvSpPr txBox="1">
              <a:spLocks noChangeArrowheads="1"/>
            </p:cNvSpPr>
            <p:nvPr/>
          </p:nvSpPr>
          <p:spPr bwMode="auto">
            <a:xfrm>
              <a:off x="5334000" y="1981188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6" name="TextBox 21"/>
            <p:cNvSpPr txBox="1">
              <a:spLocks noChangeArrowheads="1"/>
            </p:cNvSpPr>
            <p:nvPr/>
          </p:nvSpPr>
          <p:spPr bwMode="auto">
            <a:xfrm>
              <a:off x="6324600" y="1600126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3997" name="TextBox 22"/>
            <p:cNvSpPr txBox="1">
              <a:spLocks noChangeArrowheads="1"/>
            </p:cNvSpPr>
            <p:nvPr/>
          </p:nvSpPr>
          <p:spPr bwMode="auto">
            <a:xfrm>
              <a:off x="5791200" y="2232689"/>
              <a:ext cx="312906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83972" name="Group 26"/>
          <p:cNvGrpSpPr>
            <a:grpSpLocks/>
          </p:cNvGrpSpPr>
          <p:nvPr/>
        </p:nvGrpSpPr>
        <p:grpSpPr bwMode="auto">
          <a:xfrm rot="-2022685">
            <a:off x="6386513" y="2392363"/>
            <a:ext cx="1697037" cy="1282700"/>
            <a:chOff x="5410200" y="2895836"/>
            <a:chExt cx="1697330" cy="1283940"/>
          </a:xfrm>
        </p:grpSpPr>
        <p:sp>
          <p:nvSpPr>
            <p:cNvPr id="83985" name="TextBox 24"/>
            <p:cNvSpPr txBox="1">
              <a:spLocks noChangeArrowheads="1"/>
            </p:cNvSpPr>
            <p:nvPr/>
          </p:nvSpPr>
          <p:spPr bwMode="auto">
            <a:xfrm>
              <a:off x="6781800" y="3200685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6" name="TextBox 25"/>
            <p:cNvSpPr txBox="1">
              <a:spLocks noChangeArrowheads="1"/>
            </p:cNvSpPr>
            <p:nvPr/>
          </p:nvSpPr>
          <p:spPr bwMode="auto">
            <a:xfrm>
              <a:off x="5410200" y="3429322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7" name="TextBox 26"/>
            <p:cNvSpPr txBox="1">
              <a:spLocks noChangeArrowheads="1"/>
            </p:cNvSpPr>
            <p:nvPr/>
          </p:nvSpPr>
          <p:spPr bwMode="auto">
            <a:xfrm>
              <a:off x="5562600" y="2895836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8" name="TextBox 27"/>
            <p:cNvSpPr txBox="1">
              <a:spLocks noChangeArrowheads="1"/>
            </p:cNvSpPr>
            <p:nvPr/>
          </p:nvSpPr>
          <p:spPr bwMode="auto">
            <a:xfrm>
              <a:off x="6172200" y="3810384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3989" name="TextBox 28"/>
            <p:cNvSpPr txBox="1">
              <a:spLocks noChangeArrowheads="1"/>
            </p:cNvSpPr>
            <p:nvPr/>
          </p:nvSpPr>
          <p:spPr bwMode="auto">
            <a:xfrm>
              <a:off x="6248400" y="3124473"/>
              <a:ext cx="325730" cy="369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rot="5400000" flipH="1" flipV="1">
            <a:off x="3617913" y="2933700"/>
            <a:ext cx="2973388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5105400" y="4419600"/>
            <a:ext cx="3429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975" name="TextBox 32"/>
          <p:cNvSpPr txBox="1">
            <a:spLocks noChangeArrowheads="1"/>
          </p:cNvSpPr>
          <p:nvPr/>
        </p:nvSpPr>
        <p:spPr bwMode="auto">
          <a:xfrm>
            <a:off x="4495800" y="39624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x2</a:t>
            </a:r>
          </a:p>
        </p:txBody>
      </p:sp>
      <p:sp>
        <p:nvSpPr>
          <p:cNvPr id="83976" name="TextBox 33"/>
          <p:cNvSpPr txBox="1">
            <a:spLocks noChangeArrowheads="1"/>
          </p:cNvSpPr>
          <p:nvPr/>
        </p:nvSpPr>
        <p:spPr bwMode="auto">
          <a:xfrm>
            <a:off x="5334000" y="44958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00"/>
                </a:solidFill>
                <a:latin typeface="Arial" charset="0"/>
              </a:rPr>
              <a:t>x1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34000" y="1981200"/>
            <a:ext cx="33528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9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339719"/>
              </p:ext>
            </p:extLst>
          </p:nvPr>
        </p:nvGraphicFramePr>
        <p:xfrm>
          <a:off x="263525" y="4495800"/>
          <a:ext cx="3962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1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" y="4495800"/>
                        <a:ext cx="39624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TextBox 35"/>
          <p:cNvSpPr txBox="1">
            <a:spLocks noChangeArrowheads="1"/>
          </p:cNvSpPr>
          <p:nvPr/>
        </p:nvSpPr>
        <p:spPr bwMode="auto">
          <a:xfrm>
            <a:off x="5943600" y="2057400"/>
            <a:ext cx="5611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Yes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3982" name="TextBox 36"/>
          <p:cNvSpPr txBox="1">
            <a:spLocks noChangeArrowheads="1"/>
          </p:cNvSpPr>
          <p:nvPr/>
        </p:nvSpPr>
        <p:spPr bwMode="auto">
          <a:xfrm>
            <a:off x="6553200" y="3048000"/>
            <a:ext cx="479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solidFill>
                  <a:srgbClr val="000000"/>
                </a:solidFill>
                <a:latin typeface="Arial" charset="0"/>
              </a:rPr>
              <a:t>No</a:t>
            </a:r>
            <a:endParaRPr lang="en-US" sz="1800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839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41228"/>
              </p:ext>
            </p:extLst>
          </p:nvPr>
        </p:nvGraphicFramePr>
        <p:xfrm>
          <a:off x="476250" y="5802313"/>
          <a:ext cx="40195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2" name="Equation" r:id="rId5" imgW="2197100" imgH="228600" progId="Equation.3">
                  <p:embed/>
                </p:oleObj>
              </mc:Choice>
              <mc:Fallback>
                <p:oleObj name="Equation" r:id="rId5" imgW="2197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5802313"/>
                        <a:ext cx="40195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4" name="TextBox 43"/>
          <p:cNvSpPr txBox="1">
            <a:spLocks noChangeArrowheads="1"/>
          </p:cNvSpPr>
          <p:nvPr/>
        </p:nvSpPr>
        <p:spPr bwMode="auto">
          <a:xfrm>
            <a:off x="457200" y="1371600"/>
            <a:ext cx="3429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Arial" charset="0"/>
              </a:rPr>
              <a:t>Maximize likelihood of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label/outcome </a:t>
            </a:r>
            <a:r>
              <a:rPr lang="en-US" sz="2400" dirty="0">
                <a:solidFill>
                  <a:srgbClr val="000000"/>
                </a:solidFill>
                <a:latin typeface="Arial" charset="0"/>
              </a:rPr>
              <a:t>given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</a:rPr>
              <a:t>data</a:t>
            </a:r>
            <a:endParaRPr lang="en-US" sz="24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175" y="1280159"/>
            <a:ext cx="4643468" cy="41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Using Logistic Regression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Quick, simple classifier (try it first)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Outputs a </a:t>
            </a:r>
            <a:r>
              <a:rPr lang="en-US" dirty="0" smtClean="0">
                <a:latin typeface="Calibri" charset="0"/>
              </a:rPr>
              <a:t>“probability”</a:t>
            </a:r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Use L2 or L1 regularization</a:t>
            </a:r>
          </a:p>
          <a:p>
            <a:pPr lvl="1"/>
            <a:r>
              <a:rPr lang="en-US" dirty="0">
                <a:latin typeface="Calibri" charset="0"/>
              </a:rPr>
              <a:t>L1 does feature selection and is robust to irrelevant features but slower to train</a:t>
            </a:r>
          </a:p>
          <a:p>
            <a:pPr lvl="1"/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12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Classifiers: 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Find a </a:t>
            </a:r>
            <a:r>
              <a:rPr lang="en-US" i="1" dirty="0">
                <a:latin typeface="Arial" charset="0"/>
              </a:rPr>
              <a:t>linear function </a:t>
            </a:r>
            <a:r>
              <a:rPr lang="en-US" dirty="0">
                <a:latin typeface="Arial" charset="0"/>
              </a:rPr>
              <a:t>to separate the </a:t>
            </a:r>
            <a:r>
              <a:rPr lang="en-US" dirty="0" smtClean="0">
                <a:latin typeface="Arial" charset="0"/>
              </a:rPr>
              <a:t>two classes</a:t>
            </a:r>
            <a:endParaRPr lang="en-US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33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</a:t>
            </a:r>
            <a:r>
              <a:rPr lang="en-US" dirty="0" smtClean="0">
                <a:latin typeface="Calibri" charset="0"/>
              </a:rPr>
              <a:t>Support Vector Machines</a:t>
            </a:r>
            <a:endParaRPr lang="en-US" dirty="0">
              <a:latin typeface="Calibri" charset="0"/>
            </a:endParaRPr>
          </a:p>
        </p:txBody>
      </p:sp>
      <p:grpSp>
        <p:nvGrpSpPr>
          <p:cNvPr id="86019" name="Group 14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86024" name="TextBox 15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5" name="TextBox 16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6" name="TextBox 17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7" name="TextBox 18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8" name="TextBox 19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29" name="TextBox 20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0" name="TextBox 21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1" name="TextBox 22"/>
            <p:cNvSpPr txBox="1">
              <a:spLocks noChangeArrowheads="1"/>
            </p:cNvSpPr>
            <p:nvPr/>
          </p:nvSpPr>
          <p:spPr bwMode="auto">
            <a:xfrm>
              <a:off x="5715000" y="368046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86032" name="TextBox 24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3" name="TextBox 25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4" name="TextBox 26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5" name="TextBox 27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86036" name="TextBox 28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039" name="TextBox 32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86040" name="TextBox 33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724400" y="2362200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48200" y="2781300"/>
            <a:ext cx="4267200" cy="7239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228600" y="4800600"/>
            <a:ext cx="86868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dirty="0" smtClean="0"/>
              <a:t>Find a </a:t>
            </a:r>
            <a:r>
              <a:rPr lang="en-US" altLang="en-US" i="1" dirty="0" smtClean="0"/>
              <a:t>linear function </a:t>
            </a:r>
            <a:r>
              <a:rPr lang="en-US" altLang="en-US" dirty="0" smtClean="0"/>
              <a:t>to separate the classes:</a:t>
            </a:r>
          </a:p>
          <a:p>
            <a:pPr>
              <a:defRPr/>
            </a:pPr>
            <a:endParaRPr lang="en-US" altLang="en-US" sz="1200" dirty="0" smtClean="0"/>
          </a:p>
          <a:p>
            <a:pPr algn="ctr"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	f(</a:t>
            </a:r>
            <a:r>
              <a:rPr lang="en-US" altLang="en-US" b="1" dirty="0" smtClean="0">
                <a:solidFill>
                  <a:srgbClr val="0000FF"/>
                </a:solidFill>
              </a:rPr>
              <a:t>x</a:t>
            </a:r>
            <a:r>
              <a:rPr lang="en-US" altLang="en-US" dirty="0" smtClean="0">
                <a:solidFill>
                  <a:srgbClr val="0000FF"/>
                </a:solidFill>
              </a:rPr>
              <a:t>) = </a:t>
            </a:r>
            <a:r>
              <a:rPr lang="en-US" altLang="en-US" dirty="0" err="1" smtClean="0">
                <a:solidFill>
                  <a:srgbClr val="0000FF"/>
                </a:solidFill>
              </a:rPr>
              <a:t>sgn</a:t>
            </a:r>
            <a:r>
              <a:rPr lang="en-US" altLang="en-US" dirty="0" smtClean="0">
                <a:solidFill>
                  <a:srgbClr val="0000FF"/>
                </a:solidFill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</a:rPr>
              <a:t>w </a:t>
            </a:r>
            <a:r>
              <a:rPr lang="en-US" altLang="en-US" dirty="0" smtClean="0">
                <a:solidFill>
                  <a:srgbClr val="0000FF"/>
                </a:solidFill>
                <a:sym typeface="Symbol" pitchFamily="18" charset="2"/>
              </a:rPr>
              <a:t>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dirty="0" smtClean="0">
                <a:solidFill>
                  <a:srgbClr val="0000FF"/>
                </a:solidFill>
              </a:rPr>
              <a:t>+ b)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557010" y="2625548"/>
            <a:ext cx="4205990" cy="10620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648200" y="2425044"/>
            <a:ext cx="4038600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241520"/>
            <a:ext cx="3644565" cy="35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Classifiers: Linear SVM</a:t>
            </a:r>
          </a:p>
        </p:txBody>
      </p:sp>
      <p:sp>
        <p:nvSpPr>
          <p:cNvPr id="87050" name="Content Placeholder 27"/>
          <p:cNvSpPr>
            <a:spLocks noGrp="1"/>
          </p:cNvSpPr>
          <p:nvPr>
            <p:ph idx="1"/>
          </p:nvPr>
        </p:nvSpPr>
        <p:spPr>
          <a:xfrm>
            <a:off x="197114" y="1484385"/>
            <a:ext cx="8749772" cy="4954647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Too many possible boundaries</a:t>
            </a:r>
          </a:p>
          <a:p>
            <a:r>
              <a:rPr lang="en-US" dirty="0" smtClean="0">
                <a:latin typeface="Calibri" charset="0"/>
              </a:rPr>
              <a:t>SVMs attempt to maximize the “margin”</a:t>
            </a:r>
            <a:r>
              <a:rPr lang="en-US" dirty="0" smtClean="0">
                <a:latin typeface="Calibri" charset="0"/>
              </a:rPr>
              <a:t> </a:t>
            </a:r>
          </a:p>
          <a:p>
            <a:r>
              <a:rPr lang="en-US" dirty="0" smtClean="0">
                <a:latin typeface="Calibri" charset="0"/>
              </a:rPr>
              <a:t>Optimization problem</a:t>
            </a:r>
            <a:endParaRPr lang="en-US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92" y="1263009"/>
            <a:ext cx="3403892" cy="335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5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Classifiers: Linear SVM</a:t>
            </a:r>
          </a:p>
        </p:txBody>
      </p:sp>
      <p:sp>
        <p:nvSpPr>
          <p:cNvPr id="88075" name="Content Placeholder 29"/>
          <p:cNvSpPr>
            <a:spLocks noGrp="1"/>
          </p:cNvSpPr>
          <p:nvPr>
            <p:ph idx="1"/>
          </p:nvPr>
        </p:nvSpPr>
        <p:spPr>
          <a:xfrm>
            <a:off x="30534" y="3499177"/>
            <a:ext cx="8633781" cy="2663559"/>
          </a:xfrm>
        </p:spPr>
        <p:txBody>
          <a:bodyPr>
            <a:normAutofit fontScale="70000" lnSpcReduction="20000"/>
          </a:bodyPr>
          <a:lstStyle/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Allow errors to keep models simple</a:t>
            </a:r>
            <a:endParaRPr lang="en-US" dirty="0">
              <a:latin typeface="Calibri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227" y="1241333"/>
            <a:ext cx="3403892" cy="3358507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358350" y="325775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499014" y="3072986"/>
            <a:ext cx="1859336" cy="1847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6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Understand “Business” problem</a:t>
            </a:r>
          </a:p>
          <a:p>
            <a:r>
              <a:rPr lang="en-US" dirty="0" smtClean="0"/>
              <a:t>Map to Machine </a:t>
            </a:r>
            <a:r>
              <a:rPr lang="en-US" dirty="0"/>
              <a:t>L</a:t>
            </a:r>
            <a:r>
              <a:rPr lang="en-US" dirty="0" smtClean="0"/>
              <a:t>earning problem</a:t>
            </a:r>
          </a:p>
          <a:p>
            <a:r>
              <a:rPr lang="en-US" dirty="0" smtClean="0"/>
              <a:t>Get (and integrate) the data</a:t>
            </a:r>
          </a:p>
          <a:p>
            <a:r>
              <a:rPr lang="en-US" dirty="0" smtClean="0"/>
              <a:t>Explore and Process the data</a:t>
            </a:r>
          </a:p>
          <a:p>
            <a:r>
              <a:rPr lang="en-US" dirty="0" smtClean="0"/>
              <a:t>Create “Features”</a:t>
            </a:r>
          </a:p>
          <a:p>
            <a:r>
              <a:rPr lang="en-US" dirty="0" smtClean="0"/>
              <a:t>Select which methods to test </a:t>
            </a:r>
          </a:p>
          <a:p>
            <a:r>
              <a:rPr lang="en-US" dirty="0" smtClean="0"/>
              <a:t>Evaluate methods</a:t>
            </a:r>
          </a:p>
          <a:p>
            <a:r>
              <a:rPr lang="en-US" dirty="0" smtClean="0"/>
              <a:t>Deploy, Maintain,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174374"/>
            <a:ext cx="8763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>
                <a:solidFill>
                  <a:srgbClr val="000000"/>
                </a:solidFill>
                <a:ea typeface="宋体" charset="0"/>
              </a:rPr>
              <a:t>Datasets that are linearly separable work out great:</a:t>
            </a:r>
            <a:br>
              <a:rPr lang="en-US" altLang="zh-CN" sz="2800">
                <a:solidFill>
                  <a:srgbClr val="000000"/>
                </a:solidFill>
                <a:ea typeface="宋体" charset="0"/>
              </a:rPr>
            </a:br>
            <a:endParaRPr lang="en-US" altLang="zh-CN" sz="80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altLang="zh-CN" sz="800" dirty="0">
                <a:solidFill>
                  <a:srgbClr val="000000"/>
                </a:solidFill>
                <a:ea typeface="宋体" charset="0"/>
              </a:rPr>
              <a:t/>
            </a:r>
            <a:br>
              <a:rPr lang="en-US" altLang="zh-CN" sz="800" dirty="0">
                <a:solidFill>
                  <a:srgbClr val="000000"/>
                </a:solidFill>
                <a:ea typeface="宋体" charset="0"/>
              </a:rPr>
            </a:b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But what if the dataset is just too hard? </a:t>
            </a:r>
            <a:br>
              <a:rPr lang="en-US" altLang="zh-CN" sz="2800" dirty="0">
                <a:solidFill>
                  <a:srgbClr val="000000"/>
                </a:solidFill>
                <a:ea typeface="宋体" charset="0"/>
              </a:rPr>
            </a:b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  <a:ea typeface="宋体" charset="0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  <a:ea typeface="宋体" charset="0"/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solidFill>
                  <a:srgbClr val="000000"/>
                </a:solidFill>
                <a:latin typeface="Times New Roman" charset="0"/>
                <a:ea typeface="宋体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000000"/>
                </a:solidFill>
                <a:latin typeface="Times New Roman" charset="0"/>
                <a:ea typeface="宋体" charset="0"/>
              </a:rPr>
              <a:t>x</a:t>
            </a:r>
            <a:endParaRPr lang="en-US" altLang="zh-CN" sz="1800" i="1" baseline="30000">
              <a:solidFill>
                <a:srgbClr val="000000"/>
              </a:solidFill>
              <a:latin typeface="Times New Roman" charset="0"/>
              <a:ea typeface="宋体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89094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endParaRPr lang="en-US" altLang="zh-CN" sz="1800" i="1" baseline="30000">
                <a:solidFill>
                  <a:srgbClr val="000000"/>
                </a:solidFill>
                <a:latin typeface="Times New Roman" charset="0"/>
                <a:ea typeface="宋体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600913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 i="1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charset="0"/>
                  <a:ea typeface="宋体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9096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Nonlinear SVMs</a:t>
            </a:r>
          </a:p>
        </p:txBody>
      </p:sp>
      <p:sp>
        <p:nvSpPr>
          <p:cNvPr id="89097" name="Text Box 60"/>
          <p:cNvSpPr txBox="1">
            <a:spLocks noChangeArrowheads="1"/>
          </p:cNvSpPr>
          <p:nvPr/>
        </p:nvSpPr>
        <p:spPr bwMode="auto">
          <a:xfrm>
            <a:off x="6754813" y="6477000"/>
            <a:ext cx="23129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400">
                <a:solidFill>
                  <a:srgbClr val="000000"/>
                </a:solidFill>
              </a:rPr>
              <a:t>Slide credit: Andrew Moore</a:t>
            </a:r>
          </a:p>
        </p:txBody>
      </p:sp>
      <p:sp>
        <p:nvSpPr>
          <p:cNvPr id="60" name="6-Point Star 59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/>
          <p:cNvSpPr>
            <a:spLocks noChangeShapeType="1"/>
          </p:cNvSpPr>
          <p:nvPr/>
        </p:nvSpPr>
        <p:spPr bwMode="auto">
          <a:xfrm flipV="1">
            <a:off x="2254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5" name="Line 5"/>
          <p:cNvSpPr>
            <a:spLocks noChangeShapeType="1"/>
          </p:cNvSpPr>
          <p:nvPr/>
        </p:nvSpPr>
        <p:spPr bwMode="auto">
          <a:xfrm flipV="1">
            <a:off x="633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AutoShape 6"/>
          <p:cNvSpPr>
            <a:spLocks noChangeArrowheads="1"/>
          </p:cNvSpPr>
          <p:nvPr/>
        </p:nvSpPr>
        <p:spPr bwMode="auto">
          <a:xfrm>
            <a:off x="2284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7" name="AutoShape 7"/>
          <p:cNvSpPr>
            <a:spLocks noChangeArrowheads="1"/>
          </p:cNvSpPr>
          <p:nvPr/>
        </p:nvSpPr>
        <p:spPr bwMode="auto">
          <a:xfrm>
            <a:off x="1709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8" name="AutoShape 8"/>
          <p:cNvSpPr>
            <a:spLocks noChangeArrowheads="1"/>
          </p:cNvSpPr>
          <p:nvPr/>
        </p:nvSpPr>
        <p:spPr bwMode="auto">
          <a:xfrm>
            <a:off x="1862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19" name="AutoShape 9"/>
          <p:cNvSpPr>
            <a:spLocks noChangeArrowheads="1"/>
          </p:cNvSpPr>
          <p:nvPr/>
        </p:nvSpPr>
        <p:spPr bwMode="auto">
          <a:xfrm>
            <a:off x="2395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0" name="AutoShape 10"/>
          <p:cNvSpPr>
            <a:spLocks noChangeArrowheads="1"/>
          </p:cNvSpPr>
          <p:nvPr/>
        </p:nvSpPr>
        <p:spPr bwMode="auto">
          <a:xfrm>
            <a:off x="1976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1" name="AutoShape 11"/>
          <p:cNvSpPr>
            <a:spLocks noChangeArrowheads="1"/>
          </p:cNvSpPr>
          <p:nvPr/>
        </p:nvSpPr>
        <p:spPr bwMode="auto">
          <a:xfrm>
            <a:off x="1481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2" name="AutoShape 12"/>
          <p:cNvSpPr>
            <a:spLocks noChangeArrowheads="1"/>
          </p:cNvSpPr>
          <p:nvPr/>
        </p:nvSpPr>
        <p:spPr bwMode="auto">
          <a:xfrm>
            <a:off x="1900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3" name="AutoShape 13"/>
          <p:cNvSpPr>
            <a:spLocks noChangeArrowheads="1"/>
          </p:cNvSpPr>
          <p:nvPr/>
        </p:nvSpPr>
        <p:spPr bwMode="auto">
          <a:xfrm>
            <a:off x="2395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4" name="AutoShape 14"/>
          <p:cNvSpPr>
            <a:spLocks noChangeArrowheads="1"/>
          </p:cNvSpPr>
          <p:nvPr/>
        </p:nvSpPr>
        <p:spPr bwMode="auto">
          <a:xfrm>
            <a:off x="3297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5" name="AutoShape 15"/>
          <p:cNvSpPr>
            <a:spLocks noChangeArrowheads="1"/>
          </p:cNvSpPr>
          <p:nvPr/>
        </p:nvSpPr>
        <p:spPr bwMode="auto">
          <a:xfrm>
            <a:off x="3157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6" name="AutoShape 16"/>
          <p:cNvSpPr>
            <a:spLocks noChangeArrowheads="1"/>
          </p:cNvSpPr>
          <p:nvPr/>
        </p:nvSpPr>
        <p:spPr bwMode="auto">
          <a:xfrm>
            <a:off x="909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7" name="AutoShape 17"/>
          <p:cNvSpPr>
            <a:spLocks noChangeArrowheads="1"/>
          </p:cNvSpPr>
          <p:nvPr/>
        </p:nvSpPr>
        <p:spPr bwMode="auto">
          <a:xfrm>
            <a:off x="2420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8" name="AutoShape 18"/>
          <p:cNvSpPr>
            <a:spLocks noChangeArrowheads="1"/>
          </p:cNvSpPr>
          <p:nvPr/>
        </p:nvSpPr>
        <p:spPr bwMode="auto">
          <a:xfrm>
            <a:off x="3386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29" name="AutoShape 19"/>
          <p:cNvSpPr>
            <a:spLocks noChangeArrowheads="1"/>
          </p:cNvSpPr>
          <p:nvPr/>
        </p:nvSpPr>
        <p:spPr bwMode="auto">
          <a:xfrm>
            <a:off x="1449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0" name="AutoShape 20"/>
          <p:cNvSpPr>
            <a:spLocks noChangeArrowheads="1"/>
          </p:cNvSpPr>
          <p:nvPr/>
        </p:nvSpPr>
        <p:spPr bwMode="auto">
          <a:xfrm>
            <a:off x="1138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1" name="AutoShape 21"/>
          <p:cNvSpPr>
            <a:spLocks noChangeArrowheads="1"/>
          </p:cNvSpPr>
          <p:nvPr/>
        </p:nvSpPr>
        <p:spPr bwMode="auto">
          <a:xfrm>
            <a:off x="1195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2" name="AutoShape 22"/>
          <p:cNvSpPr>
            <a:spLocks noChangeArrowheads="1"/>
          </p:cNvSpPr>
          <p:nvPr/>
        </p:nvSpPr>
        <p:spPr bwMode="auto">
          <a:xfrm>
            <a:off x="2690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3" name="AutoShape 23"/>
          <p:cNvSpPr>
            <a:spLocks noChangeArrowheads="1"/>
          </p:cNvSpPr>
          <p:nvPr/>
        </p:nvSpPr>
        <p:spPr bwMode="auto">
          <a:xfrm>
            <a:off x="2309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4" name="AutoShape 24"/>
          <p:cNvSpPr>
            <a:spLocks noChangeArrowheads="1"/>
          </p:cNvSpPr>
          <p:nvPr/>
        </p:nvSpPr>
        <p:spPr bwMode="auto">
          <a:xfrm>
            <a:off x="2595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5" name="Oval 25"/>
          <p:cNvSpPr>
            <a:spLocks noChangeArrowheads="1"/>
          </p:cNvSpPr>
          <p:nvPr/>
        </p:nvSpPr>
        <p:spPr bwMode="auto">
          <a:xfrm>
            <a:off x="1300163" y="37941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6" name="AutoShape 26"/>
          <p:cNvSpPr>
            <a:spLocks noChangeArrowheads="1"/>
          </p:cNvSpPr>
          <p:nvPr/>
        </p:nvSpPr>
        <p:spPr bwMode="auto">
          <a:xfrm>
            <a:off x="1347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7" name="AutoShape 27"/>
          <p:cNvSpPr>
            <a:spLocks noChangeArrowheads="1"/>
          </p:cNvSpPr>
          <p:nvPr/>
        </p:nvSpPr>
        <p:spPr bwMode="auto">
          <a:xfrm>
            <a:off x="3271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38" name="Line 28"/>
          <p:cNvSpPr>
            <a:spLocks noChangeShapeType="1"/>
          </p:cNvSpPr>
          <p:nvPr/>
        </p:nvSpPr>
        <p:spPr bwMode="auto">
          <a:xfrm flipH="1" flipV="1">
            <a:off x="6292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39" name="Line 29"/>
          <p:cNvSpPr>
            <a:spLocks noChangeShapeType="1"/>
          </p:cNvSpPr>
          <p:nvPr/>
        </p:nvSpPr>
        <p:spPr bwMode="auto">
          <a:xfrm>
            <a:off x="6262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40" name="AutoShape 30"/>
          <p:cNvSpPr>
            <a:spLocks noChangeArrowheads="1"/>
          </p:cNvSpPr>
          <p:nvPr/>
        </p:nvSpPr>
        <p:spPr bwMode="auto">
          <a:xfrm>
            <a:off x="6561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1" name="AutoShape 31"/>
          <p:cNvSpPr>
            <a:spLocks noChangeArrowheads="1"/>
          </p:cNvSpPr>
          <p:nvPr/>
        </p:nvSpPr>
        <p:spPr bwMode="auto">
          <a:xfrm>
            <a:off x="5986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2" name="AutoShape 32"/>
          <p:cNvSpPr>
            <a:spLocks noChangeArrowheads="1"/>
          </p:cNvSpPr>
          <p:nvPr/>
        </p:nvSpPr>
        <p:spPr bwMode="auto">
          <a:xfrm>
            <a:off x="6367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3" name="AutoShape 33"/>
          <p:cNvSpPr>
            <a:spLocks noChangeArrowheads="1"/>
          </p:cNvSpPr>
          <p:nvPr/>
        </p:nvSpPr>
        <p:spPr bwMode="auto">
          <a:xfrm>
            <a:off x="7186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4" name="AutoShape 34"/>
          <p:cNvSpPr>
            <a:spLocks noChangeArrowheads="1"/>
          </p:cNvSpPr>
          <p:nvPr/>
        </p:nvSpPr>
        <p:spPr bwMode="auto">
          <a:xfrm>
            <a:off x="6253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5" name="AutoShape 35"/>
          <p:cNvSpPr>
            <a:spLocks noChangeArrowheads="1"/>
          </p:cNvSpPr>
          <p:nvPr/>
        </p:nvSpPr>
        <p:spPr bwMode="auto">
          <a:xfrm>
            <a:off x="6462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6" name="AutoShape 36"/>
          <p:cNvSpPr>
            <a:spLocks noChangeArrowheads="1"/>
          </p:cNvSpPr>
          <p:nvPr/>
        </p:nvSpPr>
        <p:spPr bwMode="auto">
          <a:xfrm>
            <a:off x="6691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7" name="AutoShape 37"/>
          <p:cNvSpPr>
            <a:spLocks noChangeArrowheads="1"/>
          </p:cNvSpPr>
          <p:nvPr/>
        </p:nvSpPr>
        <p:spPr bwMode="auto">
          <a:xfrm>
            <a:off x="6672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8" name="AutoShape 38"/>
          <p:cNvSpPr>
            <a:spLocks noChangeArrowheads="1"/>
          </p:cNvSpPr>
          <p:nvPr/>
        </p:nvSpPr>
        <p:spPr bwMode="auto">
          <a:xfrm>
            <a:off x="8278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49" name="AutoShape 39"/>
          <p:cNvSpPr>
            <a:spLocks noChangeArrowheads="1"/>
          </p:cNvSpPr>
          <p:nvPr/>
        </p:nvSpPr>
        <p:spPr bwMode="auto">
          <a:xfrm>
            <a:off x="8139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0" name="AutoShape 40"/>
          <p:cNvSpPr>
            <a:spLocks noChangeArrowheads="1"/>
          </p:cNvSpPr>
          <p:nvPr/>
        </p:nvSpPr>
        <p:spPr bwMode="auto">
          <a:xfrm>
            <a:off x="7662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1" name="AutoShape 41"/>
          <p:cNvSpPr>
            <a:spLocks noChangeArrowheads="1"/>
          </p:cNvSpPr>
          <p:nvPr/>
        </p:nvSpPr>
        <p:spPr bwMode="auto">
          <a:xfrm>
            <a:off x="7669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2" name="AutoShape 42"/>
          <p:cNvSpPr>
            <a:spLocks noChangeArrowheads="1"/>
          </p:cNvSpPr>
          <p:nvPr/>
        </p:nvSpPr>
        <p:spPr bwMode="auto">
          <a:xfrm>
            <a:off x="8367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3" name="AutoShape 43"/>
          <p:cNvSpPr>
            <a:spLocks noChangeArrowheads="1"/>
          </p:cNvSpPr>
          <p:nvPr/>
        </p:nvSpPr>
        <p:spPr bwMode="auto">
          <a:xfrm>
            <a:off x="7192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4" name="AutoShape 44"/>
          <p:cNvSpPr>
            <a:spLocks noChangeArrowheads="1"/>
          </p:cNvSpPr>
          <p:nvPr/>
        </p:nvSpPr>
        <p:spPr bwMode="auto">
          <a:xfrm>
            <a:off x="7796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5" name="AutoShape 45"/>
          <p:cNvSpPr>
            <a:spLocks noChangeArrowheads="1"/>
          </p:cNvSpPr>
          <p:nvPr/>
        </p:nvSpPr>
        <p:spPr bwMode="auto">
          <a:xfrm>
            <a:off x="7586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6" name="AutoShape 46"/>
          <p:cNvSpPr>
            <a:spLocks noChangeArrowheads="1"/>
          </p:cNvSpPr>
          <p:nvPr/>
        </p:nvSpPr>
        <p:spPr bwMode="auto">
          <a:xfrm>
            <a:off x="6196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7" name="AutoShape 47"/>
          <p:cNvSpPr>
            <a:spLocks noChangeArrowheads="1"/>
          </p:cNvSpPr>
          <p:nvPr/>
        </p:nvSpPr>
        <p:spPr bwMode="auto">
          <a:xfrm>
            <a:off x="5815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8" name="AutoShape 48"/>
          <p:cNvSpPr>
            <a:spLocks noChangeArrowheads="1"/>
          </p:cNvSpPr>
          <p:nvPr/>
        </p:nvSpPr>
        <p:spPr bwMode="auto">
          <a:xfrm>
            <a:off x="7577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59" name="AutoShape 49"/>
          <p:cNvSpPr>
            <a:spLocks noChangeArrowheads="1"/>
          </p:cNvSpPr>
          <p:nvPr/>
        </p:nvSpPr>
        <p:spPr bwMode="auto">
          <a:xfrm>
            <a:off x="7129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0" name="AutoShape 50"/>
          <p:cNvSpPr>
            <a:spLocks noChangeArrowheads="1"/>
          </p:cNvSpPr>
          <p:nvPr/>
        </p:nvSpPr>
        <p:spPr bwMode="auto">
          <a:xfrm>
            <a:off x="8253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1" name="Line 51"/>
          <p:cNvSpPr>
            <a:spLocks noChangeShapeType="1"/>
          </p:cNvSpPr>
          <p:nvPr/>
        </p:nvSpPr>
        <p:spPr bwMode="auto">
          <a:xfrm flipH="1">
            <a:off x="5045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2" name="Line 52"/>
          <p:cNvSpPr>
            <a:spLocks noChangeShapeType="1"/>
          </p:cNvSpPr>
          <p:nvPr/>
        </p:nvSpPr>
        <p:spPr bwMode="auto">
          <a:xfrm>
            <a:off x="6281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3" name="Line 53"/>
          <p:cNvSpPr>
            <a:spLocks noChangeShapeType="1"/>
          </p:cNvSpPr>
          <p:nvPr/>
        </p:nvSpPr>
        <p:spPr bwMode="auto">
          <a:xfrm flipV="1">
            <a:off x="6510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4" name="Line 54"/>
          <p:cNvSpPr>
            <a:spLocks noChangeShapeType="1"/>
          </p:cNvSpPr>
          <p:nvPr/>
        </p:nvSpPr>
        <p:spPr bwMode="auto">
          <a:xfrm flipV="1">
            <a:off x="4814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5" name="Line 55"/>
          <p:cNvSpPr>
            <a:spLocks noChangeShapeType="1"/>
          </p:cNvSpPr>
          <p:nvPr/>
        </p:nvSpPr>
        <p:spPr bwMode="auto">
          <a:xfrm>
            <a:off x="4795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66" name="AutoShape 56"/>
          <p:cNvSpPr>
            <a:spLocks noChangeArrowheads="1"/>
          </p:cNvSpPr>
          <p:nvPr/>
        </p:nvSpPr>
        <p:spPr bwMode="auto">
          <a:xfrm>
            <a:off x="3767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0167" name="Text Box 57"/>
          <p:cNvSpPr txBox="1">
            <a:spLocks noChangeArrowheads="1"/>
          </p:cNvSpPr>
          <p:nvPr/>
        </p:nvSpPr>
        <p:spPr bwMode="auto">
          <a:xfrm>
            <a:off x="3767138" y="3632200"/>
            <a:ext cx="1905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 </a:t>
            </a:r>
            <a:r>
              <a:rPr lang="el-GR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charset="0"/>
                <a:ea typeface="宋体" charset="0"/>
                <a:cs typeface="Times New Roman" charset="0"/>
              </a:rPr>
              <a:t>)</a:t>
            </a:r>
          </a:p>
        </p:txBody>
      </p:sp>
      <p:sp>
        <p:nvSpPr>
          <p:cNvPr id="90168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90169" name="Rectangle 60"/>
          <p:cNvSpPr>
            <a:spLocks noGrp="1" noChangeArrowheads="1"/>
          </p:cNvSpPr>
          <p:nvPr>
            <p:ph type="body" idx="1"/>
          </p:nvPr>
        </p:nvSpPr>
        <p:spPr>
          <a:xfrm>
            <a:off x="0" y="1161374"/>
            <a:ext cx="9144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latin typeface="Arial" charset="0"/>
                <a:ea typeface="宋体" charset="0"/>
                <a:cs typeface="宋体" charset="0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dirty="0">
              <a:latin typeface="Arial" charset="0"/>
            </a:endParaRPr>
          </a:p>
        </p:txBody>
      </p:sp>
      <p:sp>
        <p:nvSpPr>
          <p:cNvPr id="59" name="6-Point Star 58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Nonlinear SVMs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79015"/>
            <a:ext cx="9144000" cy="52578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i="1" dirty="0">
                <a:latin typeface="Arial" charset="0"/>
              </a:rPr>
              <a:t>The kernel trick</a:t>
            </a:r>
            <a:r>
              <a:rPr lang="en-US" sz="2800" dirty="0">
                <a:latin typeface="Arial" charset="0"/>
              </a:rPr>
              <a:t>: instead of explicitly computing the lifting transformation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dirty="0">
                <a:latin typeface="Times New Roman" charset="0"/>
              </a:rPr>
              <a:t>), </a:t>
            </a:r>
            <a:r>
              <a:rPr lang="en-US" sz="2800" dirty="0">
                <a:latin typeface="Arial" charset="0"/>
              </a:rPr>
              <a:t>define a kernel function K such that</a:t>
            </a:r>
            <a:br>
              <a:rPr lang="en-US" sz="2800" dirty="0">
                <a:latin typeface="Arial" charset="0"/>
              </a:rPr>
            </a:br>
            <a:r>
              <a:rPr lang="en-US" sz="700" dirty="0">
                <a:latin typeface="Arial" charset="0"/>
              </a:rPr>
              <a:t/>
            </a:r>
            <a:br>
              <a:rPr lang="en-US" sz="7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		       </a:t>
            </a:r>
            <a:r>
              <a:rPr lang="en-US" sz="2800" i="1" dirty="0">
                <a:latin typeface="Times New Roman" charset="0"/>
              </a:rPr>
              <a:t>K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7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,</a:t>
            </a:r>
            <a:r>
              <a:rPr lang="en-US" sz="700" i="1" dirty="0">
                <a:latin typeface="Times New Roman" charset="0"/>
                <a:cs typeface="Arial" charset="0"/>
              </a:rPr>
              <a:t> 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b="1" i="1" dirty="0">
                <a:latin typeface="Times New Roman" charset="0"/>
              </a:rPr>
              <a:t> =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>
                <a:latin typeface="Times New Roman" charset="0"/>
              </a:rPr>
              <a:t>x</a:t>
            </a:r>
            <a:r>
              <a:rPr lang="en-US" sz="2800" i="1" baseline="-14000" dirty="0">
                <a:latin typeface="Times New Roman" charset="0"/>
              </a:rPr>
              <a:t>i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dirty="0">
                <a:latin typeface="Times New Roman" charset="0"/>
              </a:rPr>
              <a:t>)</a:t>
            </a:r>
            <a:r>
              <a:rPr lang="en-US" sz="2800" i="1" baseline="-25000" dirty="0">
                <a:latin typeface="Times New Roman" charset="0"/>
              </a:rPr>
              <a:t> </a:t>
            </a:r>
            <a:r>
              <a:rPr lang="en-US" sz="2800" i="1" dirty="0">
                <a:latin typeface="Times New Roman" charset="0"/>
                <a:cs typeface="Arial" charset="0"/>
              </a:rPr>
              <a:t>· </a:t>
            </a:r>
            <a:r>
              <a:rPr lang="el-GR" sz="2800" b="1" i="1" dirty="0">
                <a:latin typeface="Times New Roman" charset="0"/>
                <a:cs typeface="Times New Roman" charset="0"/>
              </a:rPr>
              <a:t>φ</a:t>
            </a:r>
            <a:r>
              <a:rPr lang="en-US" sz="2800" dirty="0">
                <a:latin typeface="Times New Roman" charset="0"/>
              </a:rPr>
              <a:t>(</a:t>
            </a:r>
            <a:r>
              <a:rPr lang="en-US" sz="2800" b="1" dirty="0" err="1">
                <a:latin typeface="Times New Roman" charset="0"/>
              </a:rPr>
              <a:t>x</a:t>
            </a:r>
            <a:r>
              <a:rPr lang="en-US" sz="2800" i="1" baseline="-12000" dirty="0" err="1">
                <a:latin typeface="Times New Roman" charset="0"/>
              </a:rPr>
              <a:t>j</a:t>
            </a:r>
            <a:r>
              <a:rPr lang="en-US" sz="2800" dirty="0">
                <a:latin typeface="Times New Roman" charset="0"/>
              </a:rPr>
              <a:t>)</a:t>
            </a:r>
          </a:p>
          <a:p>
            <a:pPr>
              <a:buFontTx/>
              <a:buChar char="•"/>
            </a:pPr>
            <a:endParaRPr lang="en-US" sz="800" dirty="0">
              <a:latin typeface="Arial" charset="0"/>
            </a:endParaRPr>
          </a:p>
          <a:p>
            <a:r>
              <a:rPr lang="en-US" sz="2800" dirty="0">
                <a:latin typeface="Arial" charset="0"/>
              </a:rPr>
              <a:t>	(to be valid, the kernel function must satisfy </a:t>
            </a:r>
            <a:r>
              <a:rPr lang="en-US" sz="2800" i="1" dirty="0">
                <a:latin typeface="Arial" charset="0"/>
              </a:rPr>
              <a:t>Mercer’s condition</a:t>
            </a:r>
            <a:r>
              <a:rPr lang="en-US" sz="2800" dirty="0">
                <a:latin typeface="Arial" charset="0"/>
              </a:rPr>
              <a:t>)</a:t>
            </a:r>
          </a:p>
          <a:p>
            <a:pPr>
              <a:buFontTx/>
              <a:buChar char="•"/>
            </a:pPr>
            <a:r>
              <a:rPr lang="en-US" sz="2800" dirty="0">
                <a:latin typeface="Arial" charset="0"/>
              </a:rPr>
              <a:t>This gives a nonlinear decision boundary in the original feature space:</a:t>
            </a:r>
            <a:endParaRPr lang="el-GR" sz="2800" dirty="0">
              <a:latin typeface="Arial" charset="0"/>
            </a:endParaRPr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054874234"/>
              </p:ext>
            </p:extLst>
          </p:nvPr>
        </p:nvGraphicFramePr>
        <p:xfrm>
          <a:off x="1295400" y="5265757"/>
          <a:ext cx="67341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99" name="Equation" r:id="rId4" imgW="2768600" imgH="342900" progId="Equation.3">
                  <p:embed/>
                </p:oleObj>
              </mc:Choice>
              <mc:Fallback>
                <p:oleObj name="Equation" r:id="rId4" imgW="2768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65757"/>
                        <a:ext cx="67341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0" y="6208713"/>
            <a:ext cx="9144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100" dirty="0">
                <a:solidFill>
                  <a:srgbClr val="000000"/>
                </a:solidFill>
              </a:rPr>
              <a:t>C. Burges, </a:t>
            </a:r>
            <a:r>
              <a:rPr lang="en-US" sz="1100" dirty="0">
                <a:solidFill>
                  <a:srgbClr val="000000"/>
                </a:solidFill>
                <a:hlinkClick r:id="rId6"/>
              </a:rPr>
              <a:t>A Tutorial on Support Vector Machines for Pattern Recognition</a:t>
            </a:r>
            <a:r>
              <a:rPr lang="en-US" sz="1100" dirty="0">
                <a:solidFill>
                  <a:srgbClr val="000000"/>
                </a:solidFill>
              </a:rPr>
              <a:t>,  Data Mining and Knowledge Discovery, 1998 </a:t>
            </a:r>
          </a:p>
        </p:txBody>
      </p:sp>
      <p:sp>
        <p:nvSpPr>
          <p:cNvPr id="6" name="6-Point Star 5"/>
          <p:cNvSpPr/>
          <p:nvPr/>
        </p:nvSpPr>
        <p:spPr>
          <a:xfrm>
            <a:off x="404280" y="299900"/>
            <a:ext cx="565906" cy="635082"/>
          </a:xfrm>
          <a:prstGeom prst="star6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73984"/>
            <a:ext cx="9144000" cy="4114800"/>
          </a:xfrm>
        </p:spPr>
        <p:txBody>
          <a:bodyPr/>
          <a:lstStyle/>
          <a:p>
            <a:r>
              <a:rPr lang="en-US" dirty="0"/>
              <a:t>Different </a:t>
            </a:r>
            <a:r>
              <a:rPr lang="en-US" dirty="0" smtClean="0">
                <a:solidFill>
                  <a:srgbClr val="FF0000"/>
                </a:solidFill>
              </a:rPr>
              <a:t>methods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Algorithms with different choice for </a:t>
            </a:r>
            <a:r>
              <a:rPr lang="en-US" dirty="0">
                <a:solidFill>
                  <a:srgbClr val="FF0000"/>
                </a:solidFill>
              </a:rPr>
              <a:t>parameters</a:t>
            </a:r>
          </a:p>
          <a:p>
            <a:r>
              <a:rPr lang="en-US" dirty="0"/>
              <a:t>Data set with different </a:t>
            </a:r>
            <a:r>
              <a:rPr lang="en-US" dirty="0">
                <a:solidFill>
                  <a:srgbClr val="FF0000"/>
                </a:solidFill>
              </a:rPr>
              <a:t>features </a:t>
            </a:r>
            <a:r>
              <a:rPr lang="en-US" dirty="0"/>
              <a:t>(e.g. random subspace)</a:t>
            </a:r>
          </a:p>
          <a:p>
            <a:r>
              <a:rPr lang="en-US" dirty="0"/>
              <a:t>Data set = different </a:t>
            </a:r>
            <a:r>
              <a:rPr lang="en-US" dirty="0">
                <a:solidFill>
                  <a:srgbClr val="FF0000"/>
                </a:solidFill>
              </a:rPr>
              <a:t>subsets </a:t>
            </a:r>
            <a:r>
              <a:rPr lang="en-US" dirty="0"/>
              <a:t>(e.g. bagging, boosting)</a:t>
            </a:r>
          </a:p>
        </p:txBody>
      </p:sp>
    </p:spTree>
    <p:extLst>
      <p:ext uri="{BB962C8B-B14F-4D97-AF65-F5344CB8AC3E}">
        <p14:creationId xmlns:p14="http://schemas.microsoft.com/office/powerpoint/2010/main" val="209354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Bagging (Bootstrap Aggregation)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Random Forests</a:t>
            </a:r>
          </a:p>
          <a:p>
            <a:r>
              <a:rPr lang="en-US" dirty="0" smtClean="0"/>
              <a:t>Stacking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Create ensembles by repeatedly randomly resampling the training data (</a:t>
            </a:r>
            <a:r>
              <a:rPr lang="en-US" sz="2400" dirty="0" err="1"/>
              <a:t>Brieman</a:t>
            </a:r>
            <a:r>
              <a:rPr lang="en-US" sz="2400" dirty="0"/>
              <a:t>, 1996)</a:t>
            </a:r>
            <a:r>
              <a:rPr lang="en-US" sz="2400" dirty="0" smtClean="0"/>
              <a:t>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Given a training set of size </a:t>
            </a:r>
            <a:r>
              <a:rPr lang="en-US" sz="2400" i="1" dirty="0"/>
              <a:t>n</a:t>
            </a:r>
            <a:r>
              <a:rPr lang="en-US" sz="2400" dirty="0"/>
              <a:t>, create </a:t>
            </a:r>
            <a:r>
              <a:rPr lang="en-US" sz="2400" i="1" dirty="0"/>
              <a:t>m</a:t>
            </a:r>
            <a:r>
              <a:rPr lang="en-US" sz="2400" dirty="0"/>
              <a:t> samples of size </a:t>
            </a:r>
            <a:r>
              <a:rPr lang="en-US" sz="2400" i="1" dirty="0"/>
              <a:t>n</a:t>
            </a:r>
            <a:r>
              <a:rPr lang="en-US" sz="2400" dirty="0"/>
              <a:t> by drawing </a:t>
            </a:r>
            <a:r>
              <a:rPr lang="en-US" sz="2400" i="1" dirty="0"/>
              <a:t>n</a:t>
            </a:r>
            <a:r>
              <a:rPr lang="en-US" sz="2400" dirty="0"/>
              <a:t> examples from the original data, </a:t>
            </a:r>
            <a:r>
              <a:rPr lang="en-US" sz="2400" b="1" i="1" dirty="0"/>
              <a:t>with replacement</a:t>
            </a:r>
            <a:r>
              <a:rPr 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Each </a:t>
            </a:r>
            <a:r>
              <a:rPr lang="en-US" sz="2000" b="1" i="1" dirty="0">
                <a:solidFill>
                  <a:srgbClr val="FF0000"/>
                </a:solidFill>
              </a:rPr>
              <a:t>bootstrap sample</a:t>
            </a:r>
            <a:r>
              <a:rPr lang="en-US" sz="2000" dirty="0"/>
              <a:t> will on average contain 63.2% of the unique training examples, the rest are replicates.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Combine </a:t>
            </a:r>
            <a:r>
              <a:rPr lang="en-US" sz="2400" dirty="0"/>
              <a:t>the </a:t>
            </a:r>
            <a:r>
              <a:rPr lang="en-US" sz="2400" i="1" dirty="0"/>
              <a:t>m</a:t>
            </a:r>
            <a:r>
              <a:rPr lang="en-US" sz="2400" dirty="0"/>
              <a:t> resulting models using simple majority vote. 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Bagging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= 1 .. M</a:t>
            </a:r>
          </a:p>
          <a:p>
            <a:pPr lvl="1"/>
            <a:r>
              <a:rPr lang="en-US" dirty="0"/>
              <a:t>Draw </a:t>
            </a:r>
            <a:r>
              <a:rPr lang="en-US" dirty="0" smtClean="0"/>
              <a:t>samples with </a:t>
            </a:r>
            <a:r>
              <a:rPr lang="en-US" dirty="0"/>
              <a:t>replacement</a:t>
            </a:r>
          </a:p>
          <a:p>
            <a:pPr lvl="1"/>
            <a:r>
              <a:rPr lang="en-US" dirty="0"/>
              <a:t>Learn classifier </a:t>
            </a:r>
            <a:r>
              <a:rPr lang="en-US" i="1" dirty="0" err="1"/>
              <a:t>C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Final classifier is a vote of </a:t>
            </a:r>
            <a:r>
              <a:rPr lang="en-US" i="1" dirty="0"/>
              <a:t>C</a:t>
            </a:r>
            <a:r>
              <a:rPr lang="en-US" i="1" baseline="-25000" dirty="0"/>
              <a:t>1 </a:t>
            </a:r>
            <a:r>
              <a:rPr lang="en-US" dirty="0"/>
              <a:t>.. </a:t>
            </a:r>
            <a:r>
              <a:rPr lang="en-US" i="1" dirty="0"/>
              <a:t>C</a:t>
            </a:r>
            <a:r>
              <a:rPr lang="en-US" i="1" baseline="-25000" dirty="0"/>
              <a:t>M</a:t>
            </a:r>
          </a:p>
          <a:p>
            <a:r>
              <a:rPr lang="en-US" dirty="0"/>
              <a:t>Increases classifier stability/reduces variance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Ensemble Methods: </a:t>
            </a:r>
            <a:r>
              <a:rPr lang="en-US" dirty="0" smtClean="0">
                <a:latin typeface="Calibri" charset="0"/>
              </a:rPr>
              <a:t>Bagging</a:t>
            </a:r>
            <a:endParaRPr lang="en-US" dirty="0">
              <a:latin typeface="Calibri" charset="0"/>
            </a:endParaRP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433376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are given weights. </a:t>
            </a:r>
            <a:endParaRPr lang="en-US" dirty="0" smtClean="0"/>
          </a:p>
          <a:p>
            <a:r>
              <a:rPr lang="en-US" dirty="0" smtClean="0"/>
              <a:t>At </a:t>
            </a:r>
            <a:r>
              <a:rPr lang="en-US" dirty="0"/>
              <a:t>each iteration, a new hypothesis is learned and the examples are reweighted to focus the system on examples that the most recently learned classifier got wrong.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17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General Loop: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dirty="0"/>
              <a:t>    </a:t>
            </a:r>
            <a:r>
              <a:rPr lang="en-US" sz="2400" dirty="0">
                <a:solidFill>
                  <a:srgbClr val="0000CC"/>
                </a:solidFill>
              </a:rPr>
              <a:t>Set all examples to have equal uniform weights.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For</a:t>
            </a:r>
            <a:r>
              <a:rPr lang="en-US" sz="2400" i="1" dirty="0">
                <a:solidFill>
                  <a:srgbClr val="0000CC"/>
                </a:solidFill>
              </a:rPr>
              <a:t> t</a:t>
            </a:r>
            <a:r>
              <a:rPr lang="en-US" sz="2400" dirty="0">
                <a:solidFill>
                  <a:srgbClr val="0000CC"/>
                </a:solidFill>
              </a:rPr>
              <a:t> from 1 to </a:t>
            </a:r>
            <a:r>
              <a:rPr lang="en-US" sz="2400" i="1" dirty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 do: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Learn a </a:t>
            </a:r>
            <a:r>
              <a:rPr lang="en-US" sz="2400" dirty="0" smtClean="0">
                <a:solidFill>
                  <a:srgbClr val="0000CC"/>
                </a:solidFill>
              </a:rPr>
              <a:t>classifier,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>
                <a:solidFill>
                  <a:srgbClr val="0000CC"/>
                </a:solidFill>
              </a:rPr>
              <a:t>, from the weighted examples</a:t>
            </a:r>
          </a:p>
          <a:p>
            <a:pPr>
              <a:lnSpc>
                <a:spcPct val="90000"/>
              </a:lnSpc>
              <a:spcBef>
                <a:spcPct val="5000"/>
              </a:spcBef>
              <a:buFontTx/>
              <a:buNone/>
            </a:pPr>
            <a:r>
              <a:rPr lang="en-US" sz="2400" dirty="0">
                <a:solidFill>
                  <a:srgbClr val="0000CC"/>
                </a:solidFill>
              </a:rPr>
              <a:t>             </a:t>
            </a:r>
            <a:r>
              <a:rPr lang="en-US" sz="2400" dirty="0" smtClean="0">
                <a:solidFill>
                  <a:srgbClr val="0000CC"/>
                </a:solidFill>
              </a:rPr>
              <a:t>Increase the </a:t>
            </a:r>
            <a:r>
              <a:rPr lang="en-US" sz="2400" dirty="0">
                <a:solidFill>
                  <a:srgbClr val="0000CC"/>
                </a:solidFill>
              </a:rPr>
              <a:t>weights of examples </a:t>
            </a:r>
            <a:r>
              <a:rPr lang="en-US" sz="2400" i="1" dirty="0" smtClean="0">
                <a:solidFill>
                  <a:srgbClr val="0000CC"/>
                </a:solidFill>
              </a:rPr>
              <a:t>C</a:t>
            </a:r>
            <a:r>
              <a:rPr lang="en-US" sz="2400" i="1" baseline="-25000" dirty="0" smtClean="0">
                <a:solidFill>
                  <a:srgbClr val="0000CC"/>
                </a:solidFill>
              </a:rPr>
              <a:t>t</a:t>
            </a:r>
            <a:r>
              <a:rPr lang="en-US" sz="2400" dirty="0" smtClean="0">
                <a:solidFill>
                  <a:srgbClr val="0000CC"/>
                </a:solidFill>
              </a:rPr>
              <a:t> classifies incorrectly</a:t>
            </a:r>
            <a:endParaRPr lang="en-US" sz="2400" dirty="0">
              <a:solidFill>
                <a:srgbClr val="0000CC"/>
              </a:solidFill>
            </a:endParaRP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Base </a:t>
            </a:r>
            <a:r>
              <a:rPr lang="en-US" dirty="0"/>
              <a:t>(weak) learner must focus on correctly classifying the most highly weighted examples while strongly avoiding over-fitting.</a:t>
            </a:r>
          </a:p>
          <a:p>
            <a:pPr>
              <a:lnSpc>
                <a:spcPct val="90000"/>
              </a:lnSpc>
              <a:spcBef>
                <a:spcPct val="5000"/>
              </a:spcBef>
            </a:pPr>
            <a:endParaRPr lang="en-US" dirty="0" smtClean="0"/>
          </a:p>
          <a:p>
            <a:pPr>
              <a:lnSpc>
                <a:spcPct val="90000"/>
              </a:lnSpc>
              <a:spcBef>
                <a:spcPct val="5000"/>
              </a:spcBef>
            </a:pPr>
            <a:r>
              <a:rPr lang="en-US" dirty="0" smtClean="0"/>
              <a:t>During </a:t>
            </a:r>
            <a:r>
              <a:rPr lang="en-US" dirty="0"/>
              <a:t>testing, each of the </a:t>
            </a:r>
            <a:r>
              <a:rPr lang="en-US" i="1" dirty="0"/>
              <a:t>T</a:t>
            </a:r>
            <a:r>
              <a:rPr lang="en-US" dirty="0"/>
              <a:t> hypotheses get a weighted vote proportional to their accuracy on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40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Improves classification accuracy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Can be used with many different </a:t>
            </a:r>
            <a:r>
              <a:rPr lang="en-US" dirty="0" smtClean="0"/>
              <a:t>types of classifiers</a:t>
            </a:r>
            <a:endParaRPr lang="en-US" dirty="0"/>
          </a:p>
          <a:p>
            <a:pPr marL="0" indent="0">
              <a:lnSpc>
                <a:spcPct val="80000"/>
              </a:lnSpc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Ensemble Methods: Boosting</a:t>
            </a:r>
          </a:p>
        </p:txBody>
      </p:sp>
      <p:sp>
        <p:nvSpPr>
          <p:cNvPr id="99332" name="TextBox 4"/>
          <p:cNvSpPr txBox="1">
            <a:spLocks noChangeArrowheads="1"/>
          </p:cNvSpPr>
          <p:nvPr/>
        </p:nvSpPr>
        <p:spPr bwMode="auto">
          <a:xfrm>
            <a:off x="228600" y="6400800"/>
            <a:ext cx="2454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000000"/>
                </a:solidFill>
                <a:latin typeface="Arial" charset="0"/>
              </a:rPr>
              <a:t>figure from Friedman et al. 2000</a:t>
            </a:r>
          </a:p>
        </p:txBody>
      </p:sp>
    </p:spTree>
    <p:extLst>
      <p:ext uri="{BB962C8B-B14F-4D97-AF65-F5344CB8AC3E}">
        <p14:creationId xmlns:p14="http://schemas.microsoft.com/office/powerpoint/2010/main" val="1911357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/>
          </a:p>
        </p:txBody>
      </p:sp>
      <p:sp>
        <p:nvSpPr>
          <p:cNvPr id="1120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8941" y="1600200"/>
            <a:ext cx="8588188" cy="449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Motivation</a:t>
            </a:r>
            <a:r>
              <a:rPr lang="en-US" altLang="zh-CN" sz="2800" dirty="0">
                <a:ea typeface="SimSun" charset="0"/>
                <a:cs typeface="SimSun" charset="0"/>
              </a:rPr>
              <a:t>: reduce error correlation between classifiers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Main </a:t>
            </a:r>
            <a:r>
              <a:rPr lang="en-US" altLang="zh-CN" sz="2800" dirty="0">
                <a:ea typeface="SimSun" charset="0"/>
                <a:cs typeface="SimSun" charset="0"/>
              </a:rPr>
              <a:t>idea: build a larger number of un-pruned decision trees </a:t>
            </a:r>
          </a:p>
          <a:p>
            <a:pPr>
              <a:buFontTx/>
              <a:buChar char="•"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Key</a:t>
            </a:r>
            <a:r>
              <a:rPr lang="en-US" altLang="zh-CN" sz="2800" dirty="0">
                <a:ea typeface="SimSun" charset="0"/>
                <a:cs typeface="SimSun" charset="0"/>
              </a:rPr>
              <a:t>: using a random selection of features to split on at each node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884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1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800" dirty="0"/>
              <a:t>Each tree is grown on a bootstrap sample of the training set of </a:t>
            </a:r>
            <a:r>
              <a:rPr lang="en-US" sz="2800" b="1" dirty="0"/>
              <a:t>N</a:t>
            </a:r>
            <a:r>
              <a:rPr lang="en-US" sz="2800" dirty="0"/>
              <a:t> cases.</a:t>
            </a:r>
          </a:p>
          <a:p>
            <a:pPr>
              <a:buFontTx/>
              <a:buChar char="•"/>
            </a:pPr>
            <a:r>
              <a:rPr lang="en-US" sz="2800" dirty="0"/>
              <a:t>A number </a:t>
            </a:r>
            <a:r>
              <a:rPr lang="en-US" sz="2800" b="1" dirty="0"/>
              <a:t>m </a:t>
            </a:r>
            <a:r>
              <a:rPr lang="en-US" sz="2800" dirty="0"/>
              <a:t>is specified much smaller than the total number of variables </a:t>
            </a:r>
            <a:r>
              <a:rPr lang="en-US" sz="2800" b="1" dirty="0"/>
              <a:t>M </a:t>
            </a:r>
            <a:r>
              <a:rPr lang="en-US" sz="2800" dirty="0"/>
              <a:t>(e.g. m = </a:t>
            </a:r>
            <a:r>
              <a:rPr lang="en-US" sz="2800" dirty="0" err="1"/>
              <a:t>sqrt</a:t>
            </a:r>
            <a:r>
              <a:rPr lang="en-US" sz="2800" dirty="0"/>
              <a:t>(M)).</a:t>
            </a:r>
          </a:p>
          <a:p>
            <a:pPr>
              <a:buFontTx/>
              <a:buChar char="•"/>
            </a:pPr>
            <a:r>
              <a:rPr lang="en-US" sz="2800" dirty="0"/>
              <a:t>At each node, m variables are selected at random out of the M.</a:t>
            </a:r>
          </a:p>
          <a:p>
            <a:pPr>
              <a:buFontTx/>
              <a:buChar char="•"/>
            </a:pPr>
            <a:r>
              <a:rPr lang="en-US" sz="2800" dirty="0"/>
              <a:t>The split used is the best split on these </a:t>
            </a:r>
            <a:r>
              <a:rPr lang="en-US" sz="2800" b="1" dirty="0"/>
              <a:t>m </a:t>
            </a:r>
            <a:r>
              <a:rPr lang="en-US" sz="2800" dirty="0"/>
              <a:t>variables.</a:t>
            </a:r>
          </a:p>
          <a:p>
            <a:pPr>
              <a:buFontTx/>
              <a:buChar char="•"/>
            </a:pPr>
            <a:r>
              <a:rPr lang="en-US" sz="2800" dirty="0"/>
              <a:t>Final classification is done by majority vote across trees.</a:t>
            </a:r>
          </a:p>
          <a:p>
            <a:pPr>
              <a:buFontTx/>
              <a:buChar char="•"/>
            </a:pPr>
            <a:endParaRPr lang="en-US" sz="3200" dirty="0"/>
          </a:p>
        </p:txBody>
      </p:sp>
      <p:sp>
        <p:nvSpPr>
          <p:cNvPr id="11182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Random </a:t>
            </a:r>
            <a:r>
              <a:rPr lang="en-US" dirty="0" smtClean="0"/>
              <a:t>Forests </a:t>
            </a:r>
            <a:r>
              <a:rPr lang="en-US" dirty="0"/>
              <a:t>Work</a:t>
            </a:r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ED92FBB2-BBCF-CC42-9D12-A0C62A564DF5}" type="slidenum">
              <a:rPr lang="en-US" sz="1200">
                <a:solidFill>
                  <a:srgbClr val="898989"/>
                </a:solidFill>
                <a:latin typeface="Calibri" charset="0"/>
                <a:cs typeface="Arial" charset="0"/>
              </a:rPr>
              <a:pPr algn="r" eaLnBrk="1" hangingPunct="1"/>
              <a:t>82</a:t>
            </a:fld>
            <a:endParaRPr lang="en-US" sz="1200">
              <a:solidFill>
                <a:srgbClr val="898989"/>
              </a:solidFill>
              <a:latin typeface="Calibri" charset="0"/>
              <a:cs typeface="Arial" charset="0"/>
            </a:endParaRPr>
          </a:p>
        </p:txBody>
      </p:sp>
      <p:sp>
        <p:nvSpPr>
          <p:cNvPr id="1118215" name="TextBox 7"/>
          <p:cNvSpPr txBox="1">
            <a:spLocks noChangeArrowheads="1"/>
          </p:cNvSpPr>
          <p:nvPr/>
        </p:nvSpPr>
        <p:spPr bwMode="auto">
          <a:xfrm>
            <a:off x="5181600" y="60198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>
                <a:latin typeface="Arial" charset="0"/>
                <a:cs typeface="Arial" charset="0"/>
              </a:rPr>
              <a:t>Source: </a:t>
            </a:r>
            <a:r>
              <a:rPr lang="en-US" sz="1800" i="1" dirty="0" err="1">
                <a:latin typeface="Arial" charset="0"/>
                <a:cs typeface="Arial" charset="0"/>
              </a:rPr>
              <a:t>Brieman</a:t>
            </a:r>
            <a:r>
              <a:rPr lang="en-US" sz="1800" i="1" dirty="0">
                <a:latin typeface="Arial" charset="0"/>
                <a:cs typeface="Arial" charset="0"/>
              </a:rPr>
              <a:t> and Cutler</a:t>
            </a:r>
          </a:p>
        </p:txBody>
      </p:sp>
    </p:spTree>
    <p:extLst>
      <p:ext uri="{BB962C8B-B14F-4D97-AF65-F5344CB8AC3E}">
        <p14:creationId xmlns:p14="http://schemas.microsoft.com/office/powerpoint/2010/main" val="6013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random forest</a:t>
            </a:r>
          </a:p>
        </p:txBody>
      </p:sp>
      <p:sp>
        <p:nvSpPr>
          <p:cNvPr id="114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76706"/>
            <a:ext cx="9143999" cy="486846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 smtClean="0">
                <a:ea typeface="SimSun" charset="0"/>
                <a:cs typeface="SimSun" charset="0"/>
              </a:rPr>
              <a:t>Works well</a:t>
            </a: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robust with respect to noise</a:t>
            </a:r>
            <a:r>
              <a:rPr lang="en-US" altLang="zh-CN" sz="2800" dirty="0" smtClean="0">
                <a:ea typeface="SimSun" charset="0"/>
                <a:cs typeface="SimSun" charset="0"/>
              </a:rPr>
              <a:t>.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More efficient on large </a:t>
            </a:r>
            <a:r>
              <a:rPr lang="en-US" altLang="zh-CN" sz="2800" dirty="0" smtClean="0">
                <a:ea typeface="SimSun" charset="0"/>
                <a:cs typeface="SimSun" charset="0"/>
              </a:rPr>
              <a:t>data - parallelizable</a:t>
            </a:r>
            <a:endParaRPr lang="en-US" altLang="zh-CN" sz="2800" dirty="0" smtClean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800" dirty="0">
                <a:ea typeface="SimSun" charset="0"/>
                <a:cs typeface="SimSun" charset="0"/>
              </a:rPr>
              <a:t>Provides an estimation of the importance of features in determining </a:t>
            </a:r>
            <a:r>
              <a:rPr lang="en-US" altLang="zh-CN" sz="2800" dirty="0" smtClean="0">
                <a:ea typeface="SimSun" charset="0"/>
                <a:cs typeface="SimSun" charset="0"/>
              </a:rPr>
              <a:t>classification</a:t>
            </a:r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pPr>
              <a:buFontTx/>
              <a:buChar char="•"/>
            </a:pPr>
            <a:r>
              <a:rPr lang="en-US" altLang="zh-CN" sz="2000" dirty="0"/>
              <a:t>More info at: http://stat-</a:t>
            </a:r>
            <a:r>
              <a:rPr lang="en-US" altLang="zh-CN" sz="2000" dirty="0" err="1"/>
              <a:t>www.berkeley.edu</a:t>
            </a:r>
            <a:r>
              <a:rPr lang="en-US" altLang="zh-CN" sz="2000" dirty="0"/>
              <a:t>/users/</a:t>
            </a:r>
            <a:r>
              <a:rPr lang="en-US" altLang="zh-CN" sz="2000" dirty="0" err="1"/>
              <a:t>breiman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RandomForests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cc_home.htm</a:t>
            </a:r>
            <a:endParaRPr lang="en-US" altLang="zh-CN" sz="2000" dirty="0"/>
          </a:p>
          <a:p>
            <a:pPr>
              <a:buFontTx/>
              <a:buChar char="•"/>
            </a:pPr>
            <a:endParaRPr lang="en-US" altLang="zh-CN" sz="2800" dirty="0">
              <a:ea typeface="SimSun" charset="0"/>
              <a:cs typeface="SimSun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2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</a:p>
          <a:p>
            <a:r>
              <a:rPr lang="en-US" dirty="0" err="1" smtClean="0"/>
              <a:t>Overfitting</a:t>
            </a:r>
            <a:endParaRPr lang="en-US" dirty="0" smtClean="0"/>
          </a:p>
          <a:p>
            <a:r>
              <a:rPr lang="en-US" dirty="0" smtClean="0"/>
              <a:t>Robustness</a:t>
            </a:r>
          </a:p>
          <a:p>
            <a:r>
              <a:rPr lang="en-US" dirty="0" smtClean="0"/>
              <a:t>Interpretability</a:t>
            </a:r>
          </a:p>
          <a:p>
            <a:r>
              <a:rPr lang="en-US" dirty="0" smtClean="0"/>
              <a:t>Training Time</a:t>
            </a:r>
          </a:p>
          <a:p>
            <a:r>
              <a:rPr lang="en-US" dirty="0" smtClean="0"/>
              <a:t>Test Time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Factors to consider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What to remember about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Better to have smart features and simple classifiers than simple features and smart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 smtClean="0">
              <a:ea typeface="+mn-ea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 smtClean="0">
                <a:ea typeface="+mn-ea"/>
              </a:rPr>
              <a:t>Need more training data with increasingly powerful/complex classifiers</a:t>
            </a:r>
          </a:p>
          <a:p>
            <a:pPr>
              <a:buFont typeface="Arial" pitchFamily="34" charset="0"/>
              <a:buChar char="•"/>
              <a:defRPr/>
            </a:pPr>
            <a:endParaRPr lang="en-US" sz="2800" dirty="0"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66846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Slide credit: D. </a:t>
            </a:r>
            <a:r>
              <a:rPr lang="en-US" sz="1200" dirty="0" err="1">
                <a:solidFill>
                  <a:prstClr val="white">
                    <a:lumMod val="65000"/>
                  </a:prstClr>
                </a:solidFill>
                <a:ea typeface="+mn-ea"/>
                <a:cs typeface="+mn-cs"/>
              </a:rPr>
              <a:t>Hoiem</a:t>
            </a:r>
            <a:endParaRPr lang="en-US" sz="1200" dirty="0">
              <a:solidFill>
                <a:prstClr val="white">
                  <a:lumMod val="65000"/>
                </a:prst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30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Languages</a:t>
            </a:r>
          </a:p>
          <a:p>
            <a:pPr lvl="1"/>
            <a:r>
              <a:rPr lang="en-US" dirty="0" smtClean="0"/>
              <a:t>Python, R, </a:t>
            </a:r>
            <a:r>
              <a:rPr lang="en-US" dirty="0" err="1" smtClean="0"/>
              <a:t>Matlab</a:t>
            </a:r>
            <a:r>
              <a:rPr lang="en-US" dirty="0" smtClean="0"/>
              <a:t> (not open source)</a:t>
            </a:r>
            <a:endParaRPr lang="en-US" dirty="0"/>
          </a:p>
          <a:p>
            <a:r>
              <a:rPr lang="en-US" dirty="0" smtClean="0"/>
              <a:t>Software Packages</a:t>
            </a:r>
          </a:p>
          <a:p>
            <a:pPr lvl="1"/>
            <a:r>
              <a:rPr lang="en-US" dirty="0" err="1" smtClean="0"/>
              <a:t>Knime</a:t>
            </a:r>
            <a:r>
              <a:rPr lang="en-US" dirty="0" smtClean="0"/>
              <a:t>, </a:t>
            </a:r>
            <a:r>
              <a:rPr lang="en-US" dirty="0" err="1" smtClean="0"/>
              <a:t>Rapidminer</a:t>
            </a:r>
            <a:r>
              <a:rPr lang="en-US" dirty="0" smtClean="0"/>
              <a:t>, Weka (mostly research use)</a:t>
            </a:r>
            <a:endParaRPr lang="en-US" dirty="0"/>
          </a:p>
          <a:p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Amazon, Google, Microsoft</a:t>
            </a:r>
          </a:p>
          <a:p>
            <a:r>
              <a:rPr lang="en-US" dirty="0" smtClean="0"/>
              <a:t>Commercial</a:t>
            </a:r>
          </a:p>
          <a:p>
            <a:pPr lvl="1"/>
            <a:r>
              <a:rPr lang="en-US" dirty="0" smtClean="0"/>
              <a:t>SAS enterprise </a:t>
            </a:r>
            <a:r>
              <a:rPr lang="en-US" dirty="0" err="1" smtClean="0"/>
              <a:t>miner,Ibm</a:t>
            </a:r>
            <a:r>
              <a:rPr lang="en-US" dirty="0" smtClean="0"/>
              <a:t>/</a:t>
            </a:r>
            <a:r>
              <a:rPr lang="en-US" dirty="0" err="1" smtClean="0"/>
              <a:t>spss</a:t>
            </a:r>
            <a:r>
              <a:rPr lang="en-US" dirty="0" smtClean="0"/>
              <a:t> , </a:t>
            </a:r>
            <a:r>
              <a:rPr lang="en-US" dirty="0" err="1" smtClean="0"/>
              <a:t>Skytree</a:t>
            </a:r>
            <a:r>
              <a:rPr lang="en-US" dirty="0" smtClean="0"/>
              <a:t>, </a:t>
            </a:r>
            <a:r>
              <a:rPr lang="en-US" dirty="0" err="1" smtClean="0"/>
              <a:t>GraphLab</a:t>
            </a:r>
            <a:r>
              <a:rPr lang="en-US" dirty="0" smtClean="0"/>
              <a:t>, H2O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tools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</a:t>
            </a:r>
          </a:p>
          <a:p>
            <a:r>
              <a:rPr lang="en-US" dirty="0" smtClean="0"/>
              <a:t>Explanations</a:t>
            </a:r>
          </a:p>
          <a:p>
            <a:r>
              <a:rPr lang="en-US" dirty="0" smtClean="0"/>
              <a:t>Predictions may not be causal</a:t>
            </a:r>
          </a:p>
          <a:p>
            <a:r>
              <a:rPr lang="en-US" dirty="0" smtClean="0"/>
              <a:t>Scores may not be probabilities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be careful about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by Peter </a:t>
            </a:r>
            <a:r>
              <a:rPr lang="en-US" dirty="0" err="1" smtClean="0"/>
              <a:t>Flach</a:t>
            </a:r>
            <a:endParaRPr lang="en-US" dirty="0" smtClean="0"/>
          </a:p>
          <a:p>
            <a:pPr lvl="1"/>
            <a:r>
              <a:rPr lang="en-US" dirty="0" smtClean="0"/>
              <a:t>Good introduction to algorithms/models/methods</a:t>
            </a:r>
          </a:p>
          <a:p>
            <a:pPr lvl="1"/>
            <a:endParaRPr lang="en-US" dirty="0"/>
          </a:p>
          <a:p>
            <a:r>
              <a:rPr lang="en-US" dirty="0" smtClean="0"/>
              <a:t>Data Science for Business by Provost and Fawcett</a:t>
            </a:r>
          </a:p>
          <a:p>
            <a:pPr lvl="1"/>
            <a:r>
              <a:rPr lang="en-US" dirty="0" smtClean="0"/>
              <a:t>Good introduction to the ML process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Big Data: New Tricks for </a:t>
            </a:r>
            <a:r>
              <a:rPr lang="en-US" dirty="0" smtClean="0"/>
              <a:t>Econometrics by Hal </a:t>
            </a:r>
            <a:r>
              <a:rPr lang="en-US" dirty="0" smtClean="0"/>
              <a:t>Varian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Books </a:t>
            </a:r>
            <a:r>
              <a:rPr lang="en-US" dirty="0"/>
              <a:t>&amp;</a:t>
            </a:r>
            <a:r>
              <a:rPr lang="en-US" dirty="0" smtClean="0"/>
              <a:t> 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7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Statistical Learning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://www-bcf.usc.edu/~gareth/ISL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Videos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https://www.youtube.com/user/dataschool/playlists?shelf_id=4&amp;sort=dd&amp;view=</a:t>
            </a:r>
            <a:r>
              <a:rPr lang="en-US" dirty="0" smtClean="0">
                <a:hlinkClick r:id="rId3"/>
              </a:rPr>
              <a:t>50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Mining Massive </a:t>
            </a:r>
            <a:r>
              <a:rPr lang="en-US" dirty="0" smtClean="0"/>
              <a:t>Datasets 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www.mmds.org</a:t>
            </a:r>
            <a:r>
              <a:rPr lang="en-US" dirty="0"/>
              <a:t>/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Types of Learning</a:t>
            </a:r>
            <a:endParaRPr lang="en-US" dirty="0">
              <a:latin typeface="Arial" charset="0"/>
            </a:endParaRP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4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26436</TotalTime>
  <Words>2303</Words>
  <Application>Microsoft Macintosh PowerPoint</Application>
  <PresentationFormat>On-screen Show (4:3)</PresentationFormat>
  <Paragraphs>704</Paragraphs>
  <Slides>90</Slides>
  <Notes>17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Calibri</vt:lpstr>
      <vt:lpstr>Mangal</vt:lpstr>
      <vt:lpstr>ＭＳ Ｐゴシック</vt:lpstr>
      <vt:lpstr>SimSun</vt:lpstr>
      <vt:lpstr>Symbol</vt:lpstr>
      <vt:lpstr>Times New Roman</vt:lpstr>
      <vt:lpstr>Wingdings</vt:lpstr>
      <vt:lpstr>宋体</vt:lpstr>
      <vt:lpstr>Arial</vt:lpstr>
      <vt:lpstr>ghani uofc template</vt:lpstr>
      <vt:lpstr>Equation</vt:lpstr>
      <vt:lpstr>(Almost) All of Machine Learning</vt:lpstr>
      <vt:lpstr>What we’ll cover today</vt:lpstr>
      <vt:lpstr>After today, you should be able to</vt:lpstr>
      <vt:lpstr>Machine Learning</vt:lpstr>
      <vt:lpstr>PowerPoint Presentation</vt:lpstr>
      <vt:lpstr>Why Machine Learning?</vt:lpstr>
      <vt:lpstr>Process</vt:lpstr>
      <vt:lpstr>Types of ML tasks for Policy Problems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More Clustering Methods</vt:lpstr>
      <vt:lpstr>Evaluating Clustering Methods</vt:lpstr>
      <vt:lpstr>Supervised learning framework</vt:lpstr>
      <vt:lpstr>Supervised learning framework</vt:lpstr>
      <vt:lpstr>Steps</vt:lpstr>
      <vt:lpstr>How to solve a prediction problem</vt:lpstr>
      <vt:lpstr>Validation</vt:lpstr>
      <vt:lpstr>What we need to validate</vt:lpstr>
      <vt:lpstr>In-sample</vt:lpstr>
      <vt:lpstr>Out-of-Sample</vt:lpstr>
      <vt:lpstr>N-fold Cross-Validation</vt:lpstr>
      <vt:lpstr>N-fold Cross-Validation</vt:lpstr>
      <vt:lpstr>N-fold Cross-Validation</vt:lpstr>
      <vt:lpstr>N-fold Cross-Validation</vt:lpstr>
      <vt:lpstr>N-fold Cross-Validation</vt:lpstr>
      <vt:lpstr>Temporal Holdouts</vt:lpstr>
      <vt:lpstr>Evaluation - Methodology</vt:lpstr>
      <vt:lpstr>Modeling &amp; Validation</vt:lpstr>
      <vt:lpstr>Evaluation - Metrics</vt:lpstr>
      <vt:lpstr>Evaluation – Metrics (at a threshold k)</vt:lpstr>
      <vt:lpstr>Varying the Threshold</vt:lpstr>
      <vt:lpstr>ROC Curve</vt:lpstr>
      <vt:lpstr>AUC</vt:lpstr>
      <vt:lpstr>Evaluation - Baselines</vt:lpstr>
      <vt:lpstr>Supervised Learning -  Methods</vt:lpstr>
      <vt:lpstr>(Some) Popular/Common Methods</vt:lpstr>
      <vt:lpstr>Classifiers: Nearest neighbor</vt:lpstr>
      <vt:lpstr>K-nearest neighbor</vt:lpstr>
      <vt:lpstr>1-nearest neighbor</vt:lpstr>
      <vt:lpstr>3-nearest neighbor</vt:lpstr>
      <vt:lpstr>5-nearest neighbor</vt:lpstr>
      <vt:lpstr>Using K-NN</vt:lpstr>
      <vt:lpstr>Classifiers: Decision Trees</vt:lpstr>
      <vt:lpstr>What do we need to build a tree?</vt:lpstr>
      <vt:lpstr>How to create a split?</vt:lpstr>
      <vt:lpstr>Information Gain</vt:lpstr>
      <vt:lpstr>PowerPoint Presentation</vt:lpstr>
      <vt:lpstr>PowerPoint Presentation</vt:lpstr>
      <vt:lpstr>PowerPoint Presentation</vt:lpstr>
      <vt:lpstr>Another way of looking at Decision Trees</vt:lpstr>
      <vt:lpstr>PowerPoint Presentation</vt:lpstr>
      <vt:lpstr>Decision Trees: Summary</vt:lpstr>
      <vt:lpstr>Naïve Bayes</vt:lpstr>
      <vt:lpstr>Using Naïve Bayes </vt:lpstr>
      <vt:lpstr>Classifiers: Logistic Regression</vt:lpstr>
      <vt:lpstr>Using Logistic Regression</vt:lpstr>
      <vt:lpstr>Classifiers: Linear</vt:lpstr>
      <vt:lpstr>Classifiers: Support Vector Machines</vt:lpstr>
      <vt:lpstr>Classifiers: Linear SVM</vt:lpstr>
      <vt:lpstr>Classifiers: Linear SVM</vt:lpstr>
      <vt:lpstr>Nonlinear SVMs</vt:lpstr>
      <vt:lpstr>Nonlinear SVMs</vt:lpstr>
      <vt:lpstr>Nonlinear SVMs</vt:lpstr>
      <vt:lpstr>PowerPoint Presentation</vt:lpstr>
      <vt:lpstr>Ensemble Learning</vt:lpstr>
      <vt:lpstr>Ensemble Methods</vt:lpstr>
      <vt:lpstr>Ensemble Methods: Bagging</vt:lpstr>
      <vt:lpstr>Ensemble Methods: Bagging</vt:lpstr>
      <vt:lpstr>Boosting</vt:lpstr>
      <vt:lpstr>Boosting</vt:lpstr>
      <vt:lpstr>Ensemble Methods: Boosting</vt:lpstr>
      <vt:lpstr>Random Forests</vt:lpstr>
      <vt:lpstr>How Random Forests Work</vt:lpstr>
      <vt:lpstr>Advantages of random forest</vt:lpstr>
      <vt:lpstr>Factors to consider</vt:lpstr>
      <vt:lpstr>What to remember about classifiers</vt:lpstr>
      <vt:lpstr>Other tools </vt:lpstr>
      <vt:lpstr>Things to be careful about</vt:lpstr>
      <vt:lpstr>Reference Books &amp; Articles</vt:lpstr>
      <vt:lpstr>Online Resources 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Microsoft Office User</cp:lastModifiedBy>
  <cp:revision>123</cp:revision>
  <dcterms:created xsi:type="dcterms:W3CDTF">2013-08-06T06:32:01Z</dcterms:created>
  <dcterms:modified xsi:type="dcterms:W3CDTF">2017-03-23T00:11:01Z</dcterms:modified>
</cp:coreProperties>
</file>